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4" r:id="rId3"/>
    <p:sldId id="315" r:id="rId4"/>
    <p:sldId id="257" r:id="rId5"/>
    <p:sldId id="316" r:id="rId6"/>
    <p:sldId id="317" r:id="rId7"/>
    <p:sldId id="326" r:id="rId8"/>
    <p:sldId id="328" r:id="rId9"/>
    <p:sldId id="353" r:id="rId10"/>
    <p:sldId id="310" r:id="rId11"/>
    <p:sldId id="319" r:id="rId12"/>
    <p:sldId id="332" r:id="rId13"/>
    <p:sldId id="333" r:id="rId14"/>
    <p:sldId id="354" r:id="rId15"/>
    <p:sldId id="322" r:id="rId16"/>
    <p:sldId id="352" r:id="rId17"/>
    <p:sldId id="336" r:id="rId18"/>
    <p:sldId id="347" r:id="rId19"/>
    <p:sldId id="324" r:id="rId20"/>
    <p:sldId id="323" r:id="rId21"/>
    <p:sldId id="342" r:id="rId22"/>
    <p:sldId id="337" r:id="rId23"/>
    <p:sldId id="360" r:id="rId24"/>
    <p:sldId id="325" r:id="rId25"/>
    <p:sldId id="355" r:id="rId26"/>
    <p:sldId id="334" r:id="rId27"/>
    <p:sldId id="346" r:id="rId28"/>
    <p:sldId id="335" r:id="rId29"/>
    <p:sldId id="348" r:id="rId30"/>
    <p:sldId id="356" r:id="rId31"/>
    <p:sldId id="339" r:id="rId32"/>
    <p:sldId id="340" r:id="rId33"/>
    <p:sldId id="341" r:id="rId34"/>
    <p:sldId id="349" r:id="rId35"/>
    <p:sldId id="358" r:id="rId36"/>
    <p:sldId id="350" r:id="rId37"/>
    <p:sldId id="314" r:id="rId38"/>
    <p:sldId id="274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651"/>
    <a:srgbClr val="FFFFCC"/>
    <a:srgbClr val="FFFF99"/>
    <a:srgbClr val="421227"/>
    <a:srgbClr val="0B5149"/>
    <a:srgbClr val="F9FFE5"/>
    <a:srgbClr val="A52D60"/>
    <a:srgbClr val="6666FF"/>
    <a:srgbClr val="6600FF"/>
    <a:srgbClr val="EC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4" autoAdjust="0"/>
    <p:restoredTop sz="89346" autoAdjust="0"/>
  </p:normalViewPr>
  <p:slideViewPr>
    <p:cSldViewPr>
      <p:cViewPr varScale="1">
        <p:scale>
          <a:sx n="103" d="100"/>
          <a:sy n="10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119B-8540-49B3-B05D-36C644969CC0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5FB4-019B-4347-8F16-54E1CCC24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5FB4-019B-4347-8F16-54E1CCC242C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D9F1-3857-47C7-BF92-1439139395F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522C-B47E-41AD-A922-DD73349C2F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hitney.ko@uky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whitney.ko@uky.ed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solidFill>
            <a:srgbClr val="8A2651"/>
          </a:solidFill>
          <a:ln w="1905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aramond" pitchFamily="18" charset="0"/>
              </a:rPr>
              <a:t>Writing Personal Statements for Graduate School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6781800" cy="1447800"/>
          </a:xfrm>
          <a:solidFill>
            <a:srgbClr val="FFFFCC"/>
          </a:solidFill>
          <a:ln w="38100">
            <a:solidFill>
              <a:srgbClr val="8A265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en-US" sz="1700" dirty="0">
              <a:solidFill>
                <a:schemeClr val="bg1"/>
              </a:solidFill>
              <a:latin typeface="Nyala" pitchFamily="2" charset="0"/>
            </a:endParaRPr>
          </a:p>
          <a:p>
            <a:endParaRPr lang="en-US" sz="300" dirty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US" sz="58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Whitney Kurtz-Ogilvie: Lecturer &amp; Academic Writing Specialist</a:t>
            </a:r>
          </a:p>
          <a:p>
            <a:endParaRPr lang="en-US" sz="6200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027" name="Picture 3" descr="C:\Users\Owner\AppData\Local\Microsoft\Windows\Temporary Internet Files\Content.IE5\M8CTQXJ3\MP9003415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352800" cy="239166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953000"/>
          </a:xfrm>
          <a:solidFill>
            <a:srgbClr val="F9FFE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600" b="1" dirty="0">
                <a:latin typeface="Garamond" pitchFamily="18" charset="0"/>
              </a:rPr>
              <a:t>Make an itemized checklist.</a:t>
            </a:r>
          </a:p>
          <a:p>
            <a:pPr lvl="1"/>
            <a:r>
              <a:rPr lang="en-US" sz="3200" dirty="0">
                <a:latin typeface="Garamond" pitchFamily="18" charset="0"/>
              </a:rPr>
              <a:t>Break prompt into individual requirements</a:t>
            </a:r>
          </a:p>
          <a:p>
            <a:pPr lvl="1"/>
            <a:endParaRPr lang="en-US" sz="1000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Use the checklist to:</a:t>
            </a:r>
          </a:p>
          <a:p>
            <a:pPr lvl="1"/>
            <a:r>
              <a:rPr lang="en-US" sz="3200" dirty="0">
                <a:latin typeface="Garamond" pitchFamily="18" charset="0"/>
              </a:rPr>
              <a:t> Plan an outline</a:t>
            </a:r>
          </a:p>
          <a:p>
            <a:pPr lvl="1"/>
            <a:r>
              <a:rPr lang="en-US" sz="3200" dirty="0">
                <a:latin typeface="Garamond" pitchFamily="18" charset="0"/>
              </a:rPr>
              <a:t>Double-check your final draft</a:t>
            </a:r>
          </a:p>
          <a:p>
            <a:pPr lvl="1"/>
            <a:r>
              <a:rPr lang="en-US" sz="3200" dirty="0">
                <a:latin typeface="Garamond" pitchFamily="18" charset="0"/>
              </a:rPr>
              <a:t>Make sure you don’t miss anything</a:t>
            </a:r>
          </a:p>
          <a:p>
            <a:pPr lvl="2">
              <a:buNone/>
            </a:pPr>
            <a:endParaRPr lang="en-US" dirty="0">
              <a:latin typeface="Garamond" pitchFamily="18" charset="0"/>
            </a:endParaRPr>
          </a:p>
          <a:p>
            <a:endParaRPr lang="en-US" sz="1500" dirty="0">
              <a:latin typeface="Garamond" pitchFamily="18" charset="0"/>
            </a:endParaRP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  <p:pic>
        <p:nvPicPr>
          <p:cNvPr id="1026" name="Picture 2" descr="C:\Users\Owner\AppData\Local\Microsoft\Windows\Temporary Internet Files\Content.IE5\8D83MYBL\MM9002347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1600200" cy="150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400" b="1" dirty="0">
                <a:latin typeface="Garamond" pitchFamily="18" charset="0"/>
              </a:rPr>
              <a:t>Sample Checklist: Post-MSN DNP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  <a:solidFill>
            <a:srgbClr val="D7F4F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800" dirty="0"/>
          </a:p>
          <a:p>
            <a:r>
              <a:rPr lang="en-US" sz="2800" dirty="0">
                <a:latin typeface="Garamond" pitchFamily="18" charset="0"/>
              </a:rPr>
              <a:t>One to three double-spaced pages ___</a:t>
            </a:r>
          </a:p>
          <a:p>
            <a:r>
              <a:rPr lang="en-US" sz="2800" dirty="0">
                <a:latin typeface="Garamond" pitchFamily="18" charset="0"/>
              </a:rPr>
              <a:t>Discuss reasons for seeking doctoral study ___, including: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itchFamily="18" charset="0"/>
              </a:rPr>
              <a:t> Short-term professional goals ___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itchFamily="18" charset="0"/>
              </a:rPr>
              <a:t>Long-term professional goals ___</a:t>
            </a:r>
          </a:p>
          <a:p>
            <a:r>
              <a:rPr lang="en-US" sz="2800" dirty="0">
                <a:latin typeface="Garamond" pitchFamily="18" charset="0"/>
              </a:rPr>
              <a:t>Discuss </a:t>
            </a:r>
            <a:r>
              <a:rPr lang="en-US" sz="2800" b="1" dirty="0">
                <a:latin typeface="Garamond" pitchFamily="18" charset="0"/>
              </a:rPr>
              <a:t>one or more </a:t>
            </a:r>
            <a:r>
              <a:rPr lang="en-US" sz="2800" dirty="0">
                <a:latin typeface="Garamond" pitchFamily="18" charset="0"/>
              </a:rPr>
              <a:t>professional issues in my area of interest ___</a:t>
            </a:r>
          </a:p>
          <a:p>
            <a:r>
              <a:rPr lang="en-US" sz="2800" dirty="0">
                <a:latin typeface="Garamond" pitchFamily="18" charset="0"/>
              </a:rPr>
              <a:t>Describe a clinical problem I have solved for a particular population… ___</a:t>
            </a:r>
          </a:p>
          <a:p>
            <a:pPr>
              <a:buNone/>
            </a:pPr>
            <a:r>
              <a:rPr lang="en-US" sz="2800" dirty="0">
                <a:latin typeface="Garamond" pitchFamily="18" charset="0"/>
              </a:rPr>
              <a:t>	 </a:t>
            </a:r>
            <a:r>
              <a:rPr lang="en-US" sz="2800" b="1" u="sng" dirty="0">
                <a:latin typeface="Garamond" pitchFamily="18" charset="0"/>
              </a:rPr>
              <a:t>OR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en-US" sz="2800" dirty="0">
                <a:latin typeface="Garamond" pitchFamily="18" charset="0"/>
              </a:rPr>
              <a:t>	A clinical innovation I developed to improve health outcomes of a particular population ___</a:t>
            </a: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Getting Started: Make an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00" dirty="0"/>
          </a:p>
          <a:p>
            <a:endParaRPr lang="en-US" sz="500" b="1" dirty="0">
              <a:latin typeface="Garamond" pitchFamily="18" charset="0"/>
            </a:endParaRPr>
          </a:p>
          <a:p>
            <a:r>
              <a:rPr lang="en-US" sz="3100" dirty="0">
                <a:latin typeface="Garamond" pitchFamily="18" charset="0"/>
              </a:rPr>
              <a:t>Include an introduction, body, and conclusion</a:t>
            </a:r>
          </a:p>
          <a:p>
            <a:endParaRPr lang="en-US" sz="600" dirty="0">
              <a:latin typeface="Garamond" pitchFamily="18" charset="0"/>
            </a:endParaRPr>
          </a:p>
          <a:p>
            <a:r>
              <a:rPr lang="en-US" sz="3100" dirty="0">
                <a:latin typeface="Garamond" pitchFamily="18" charset="0"/>
              </a:rPr>
              <a:t>Use transition words/sentences to lead readers logically from idea to idea</a:t>
            </a:r>
          </a:p>
          <a:p>
            <a:endParaRPr lang="en-US" sz="600" dirty="0">
              <a:latin typeface="Garamond" pitchFamily="18" charset="0"/>
            </a:endParaRPr>
          </a:p>
          <a:p>
            <a:r>
              <a:rPr lang="en-US" sz="3100" dirty="0">
                <a:latin typeface="Garamond" pitchFamily="18" charset="0"/>
              </a:rPr>
              <a:t>Pay attention to </a:t>
            </a:r>
            <a:r>
              <a:rPr lang="en-US" sz="3100" u="sng" dirty="0">
                <a:latin typeface="Garamond" pitchFamily="18" charset="0"/>
              </a:rPr>
              <a:t>logical organization:</a:t>
            </a:r>
          </a:p>
          <a:p>
            <a:pPr lvl="1"/>
            <a:endParaRPr lang="en-US" sz="400" u="sng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Could be chronological</a:t>
            </a:r>
          </a:p>
          <a:p>
            <a:pPr lvl="1"/>
            <a:endParaRPr lang="en-US" sz="6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Could be based on logical flow of main ideas</a:t>
            </a:r>
          </a:p>
          <a:p>
            <a:pPr lvl="1"/>
            <a:endParaRPr lang="en-US" sz="6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Just make sure it makes sense</a:t>
            </a:r>
          </a:p>
          <a:p>
            <a:pPr lvl="2"/>
            <a:endParaRPr lang="en-US" sz="21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Getting Started: Revise!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00" dirty="0"/>
          </a:p>
          <a:p>
            <a:r>
              <a:rPr lang="en-US" dirty="0">
                <a:latin typeface="Garamond" pitchFamily="18" charset="0"/>
              </a:rPr>
              <a:t>NO ONE writes a perfect first draft!</a:t>
            </a:r>
          </a:p>
          <a:p>
            <a:r>
              <a:rPr lang="en-US" dirty="0">
                <a:latin typeface="Garamond" pitchFamily="18" charset="0"/>
              </a:rPr>
              <a:t>Allow time to let your statement evolve</a:t>
            </a:r>
          </a:p>
          <a:p>
            <a:r>
              <a:rPr lang="en-US" dirty="0">
                <a:latin typeface="Garamond" pitchFamily="18" charset="0"/>
              </a:rPr>
              <a:t>Take a few days off when revising</a:t>
            </a:r>
          </a:p>
          <a:p>
            <a:pPr lvl="1"/>
            <a:r>
              <a:rPr lang="en-US" sz="3000" dirty="0">
                <a:latin typeface="Garamond" pitchFamily="18" charset="0"/>
              </a:rPr>
              <a:t>Come back and read it with fresh eyes</a:t>
            </a:r>
          </a:p>
          <a:p>
            <a:r>
              <a:rPr lang="en-US" dirty="0">
                <a:latin typeface="Garamond" pitchFamily="18" charset="0"/>
              </a:rPr>
              <a:t>Ask a trusted colleague or professor for input</a:t>
            </a:r>
          </a:p>
        </p:txBody>
      </p:sp>
      <p:pic>
        <p:nvPicPr>
          <p:cNvPr id="116738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0"/>
            <a:ext cx="1571531" cy="167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8458200" cy="1500187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421227"/>
            </a:solidFill>
          </a:ln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Garamond" panose="02020404030301010803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What do admissions boards look for?</a:t>
            </a:r>
          </a:p>
        </p:txBody>
      </p:sp>
      <p:pic>
        <p:nvPicPr>
          <p:cNvPr id="1027" name="Picture 3" descr="C:\Users\wlkurt2\AppData\Local\Microsoft\Windows\Temporary Internet Files\Content.IE5\LFLM26UZ\MC9002304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62469"/>
            <a:ext cx="3733800" cy="294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23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rgbClr val="8A265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  <a:solidFill>
            <a:srgbClr val="ECFA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00" dirty="0">
              <a:latin typeface="Nyala" pitchFamily="2" charset="0"/>
            </a:endParaRPr>
          </a:p>
          <a:p>
            <a:r>
              <a:rPr lang="en-US" sz="3400" b="1" dirty="0">
                <a:latin typeface="Garamond" pitchFamily="18" charset="0"/>
              </a:rPr>
              <a:t>Most programs want information in two basic areas:</a:t>
            </a:r>
          </a:p>
          <a:p>
            <a:endParaRPr lang="en-US" sz="500" b="1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Your </a:t>
            </a:r>
            <a:r>
              <a:rPr lang="en-US" sz="3200" b="1" u="sng" dirty="0">
                <a:latin typeface="Garamond" pitchFamily="18" charset="0"/>
              </a:rPr>
              <a:t>motivation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Your </a:t>
            </a:r>
            <a:r>
              <a:rPr lang="en-US" sz="3200" b="1" u="sng" dirty="0">
                <a:latin typeface="Garamond" pitchFamily="18" charset="0"/>
              </a:rPr>
              <a:t>qualifications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This doesn’t mean you have to write a separate section for each of these (unless they ask you to)…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Think about how they interrelate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4">
              <a:lumMod val="5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500" dirty="0">
              <a:latin typeface="Nyala" pitchFamily="2" charset="0"/>
            </a:endParaRPr>
          </a:p>
          <a:p>
            <a:pPr>
              <a:buNone/>
            </a:pPr>
            <a:endParaRPr lang="en-US" sz="300" dirty="0">
              <a:latin typeface="Nyala" pitchFamily="2" charset="0"/>
            </a:endParaRPr>
          </a:p>
          <a:p>
            <a:r>
              <a:rPr lang="en-US" sz="2800" b="1" dirty="0">
                <a:latin typeface="Garamond" pitchFamily="18" charset="0"/>
              </a:rPr>
              <a:t>Strong sense of direction</a:t>
            </a:r>
          </a:p>
          <a:p>
            <a:pPr lvl="1"/>
            <a:r>
              <a:rPr lang="en-US" u="sng" dirty="0">
                <a:latin typeface="Garamond" pitchFamily="18" charset="0"/>
              </a:rPr>
              <a:t>Clear rationale </a:t>
            </a:r>
            <a:r>
              <a:rPr lang="en-US" dirty="0">
                <a:latin typeface="Garamond" pitchFamily="18" charset="0"/>
              </a:rPr>
              <a:t>for why you want a grad degree</a:t>
            </a:r>
          </a:p>
          <a:p>
            <a:pPr lvl="1"/>
            <a:r>
              <a:rPr lang="en-US" u="sng" dirty="0">
                <a:latin typeface="Garamond" pitchFamily="18" charset="0"/>
              </a:rPr>
              <a:t>Specific goals </a:t>
            </a:r>
            <a:r>
              <a:rPr lang="en-US" dirty="0">
                <a:latin typeface="Garamond" pitchFamily="18" charset="0"/>
              </a:rPr>
              <a:t>for graduate study </a:t>
            </a:r>
            <a:r>
              <a:rPr lang="en-US" u="sng" dirty="0">
                <a:latin typeface="Garamond" pitchFamily="18" charset="0"/>
              </a:rPr>
              <a:t>and</a:t>
            </a:r>
            <a:r>
              <a:rPr lang="en-US" dirty="0">
                <a:latin typeface="Garamond" pitchFamily="18" charset="0"/>
              </a:rPr>
              <a:t> career after grad school</a:t>
            </a:r>
          </a:p>
          <a:p>
            <a:r>
              <a:rPr lang="en-US" sz="2800" b="1" dirty="0">
                <a:latin typeface="Garamond" pitchFamily="18" charset="0"/>
              </a:rPr>
              <a:t>Clear reasons for choosing this school</a:t>
            </a:r>
          </a:p>
          <a:p>
            <a:pPr lvl="1"/>
            <a:r>
              <a:rPr lang="en-US" dirty="0">
                <a:latin typeface="Garamond" pitchFamily="18" charset="0"/>
              </a:rPr>
              <a:t>Why are we a good fit?  </a:t>
            </a:r>
          </a:p>
          <a:p>
            <a:pPr lvl="1"/>
            <a:r>
              <a:rPr lang="en-US" dirty="0">
                <a:latin typeface="Garamond" pitchFamily="18" charset="0"/>
              </a:rPr>
              <a:t>How do your goals align with our program?</a:t>
            </a:r>
          </a:p>
          <a:p>
            <a:pPr lvl="1"/>
            <a:r>
              <a:rPr lang="en-US" dirty="0">
                <a:latin typeface="Garamond" pitchFamily="18" charset="0"/>
              </a:rPr>
              <a:t>Is there a faculty member with expertise in your area of interest?</a:t>
            </a:r>
          </a:p>
          <a:p>
            <a:pPr>
              <a:buNone/>
            </a:pPr>
            <a:endParaRPr lang="en-US" sz="800" dirty="0">
              <a:latin typeface="Garamond" pitchFamily="18" charset="0"/>
            </a:endParaRPr>
          </a:p>
          <a:p>
            <a:pPr>
              <a:buNone/>
            </a:pPr>
            <a:r>
              <a:rPr lang="en-US" sz="1900" b="1" dirty="0">
                <a:latin typeface="Garamond" pitchFamily="18" charset="0"/>
              </a:rPr>
              <a:t>*Thanks to various UK CON professors for providing these!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4">
              <a:lumMod val="7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  <a:solidFill>
            <a:srgbClr val="E1EBF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500" dirty="0">
              <a:latin typeface="Nyala" pitchFamily="2" charset="0"/>
            </a:endParaRPr>
          </a:p>
          <a:p>
            <a:pPr>
              <a:buNone/>
            </a:pPr>
            <a:r>
              <a:rPr lang="en-US" sz="3300" b="1" dirty="0">
                <a:latin typeface="Garamond" pitchFamily="18" charset="0"/>
              </a:rPr>
              <a:t>Provide your rationale for choosing a school:</a:t>
            </a:r>
          </a:p>
          <a:p>
            <a:pPr>
              <a:buNone/>
            </a:pPr>
            <a:endParaRPr lang="en-US" sz="400" b="1" dirty="0">
              <a:latin typeface="Garamond" pitchFamily="18" charset="0"/>
            </a:endParaRPr>
          </a:p>
          <a:p>
            <a:pPr>
              <a:buNone/>
            </a:pPr>
            <a:endParaRPr lang="en-US" sz="400" b="1" dirty="0">
              <a:latin typeface="Garamond" pitchFamily="18" charset="0"/>
            </a:endParaRPr>
          </a:p>
          <a:p>
            <a:r>
              <a:rPr lang="en-US" sz="3000" dirty="0">
                <a:latin typeface="Garamond" pitchFamily="18" charset="0"/>
              </a:rPr>
              <a:t>DON’T mention their rank or level of prestige</a:t>
            </a:r>
          </a:p>
          <a:p>
            <a:endParaRPr lang="en-US" sz="300" dirty="0">
              <a:latin typeface="Garamond" pitchFamily="18" charset="0"/>
            </a:endParaRPr>
          </a:p>
          <a:p>
            <a:r>
              <a:rPr lang="en-US" sz="3000" dirty="0">
                <a:latin typeface="Garamond" pitchFamily="18" charset="0"/>
              </a:rPr>
              <a:t>Avoid generalized praise </a:t>
            </a:r>
          </a:p>
          <a:p>
            <a:endParaRPr lang="en-US" sz="300" dirty="0">
              <a:latin typeface="Garamond" pitchFamily="18" charset="0"/>
            </a:endParaRPr>
          </a:p>
          <a:p>
            <a:r>
              <a:rPr lang="en-US" sz="3000" b="1" dirty="0">
                <a:latin typeface="Garamond" pitchFamily="18" charset="0"/>
              </a:rPr>
              <a:t>Be specific</a:t>
            </a:r>
            <a:r>
              <a:rPr lang="en-US" sz="3000" dirty="0">
                <a:latin typeface="Garamond" pitchFamily="18" charset="0"/>
              </a:rPr>
              <a:t>—show you’ve done your homework</a:t>
            </a:r>
          </a:p>
          <a:p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Mention a faculty member or two whose work interests you, show knowledge of their work</a:t>
            </a:r>
          </a:p>
          <a:p>
            <a:pPr lvl="1"/>
            <a:endParaRPr lang="en-US" sz="300" dirty="0">
              <a:latin typeface="Garamond" pitchFamily="18" charset="0"/>
            </a:endParaRPr>
          </a:p>
          <a:p>
            <a:r>
              <a:rPr lang="en-US" sz="3000" b="1" dirty="0">
                <a:latin typeface="Garamond" pitchFamily="18" charset="0"/>
              </a:rPr>
              <a:t>Focus on relevant connections between you and the school</a:t>
            </a:r>
          </a:p>
          <a:p>
            <a:pPr lvl="1"/>
            <a:endParaRPr lang="en-US" sz="2400" dirty="0">
              <a:latin typeface="Garamond" pitchFamily="18" charset="0"/>
            </a:endParaRPr>
          </a:p>
          <a:p>
            <a:pPr>
              <a:buNone/>
            </a:pPr>
            <a:endParaRPr lang="en-US" sz="19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4">
              <a:lumMod val="5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42122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500" dirty="0">
              <a:latin typeface="Nyala" pitchFamily="2" charset="0"/>
            </a:endParaRPr>
          </a:p>
          <a:p>
            <a:pPr>
              <a:buNone/>
            </a:pPr>
            <a:endParaRPr lang="en-US" sz="400" b="1" dirty="0">
              <a:latin typeface="Garamond" pitchFamily="18" charset="0"/>
            </a:endParaRPr>
          </a:p>
          <a:p>
            <a:pPr>
              <a:buNone/>
            </a:pPr>
            <a:endParaRPr lang="en-US" sz="400" b="1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Consider contacting 1 or 2 faculty members whose work interests you</a:t>
            </a:r>
          </a:p>
          <a:p>
            <a:pPr lvl="1"/>
            <a:r>
              <a:rPr lang="en-US" sz="3100" dirty="0">
                <a:latin typeface="Garamond" pitchFamily="18" charset="0"/>
              </a:rPr>
              <a:t>Talk to them about your mutual </a:t>
            </a:r>
          </a:p>
          <a:p>
            <a:pPr lvl="1">
              <a:buNone/>
            </a:pPr>
            <a:r>
              <a:rPr lang="en-US" sz="3100" dirty="0">
                <a:latin typeface="Garamond" pitchFamily="18" charset="0"/>
              </a:rPr>
              <a:t>interest and how you might work </a:t>
            </a:r>
          </a:p>
          <a:p>
            <a:pPr lvl="1">
              <a:buNone/>
            </a:pPr>
            <a:r>
              <a:rPr lang="en-US" sz="3100" dirty="0">
                <a:latin typeface="Garamond" pitchFamily="18" charset="0"/>
              </a:rPr>
              <a:t>together</a:t>
            </a:r>
          </a:p>
          <a:p>
            <a:r>
              <a:rPr lang="en-US" dirty="0">
                <a:latin typeface="Garamond" pitchFamily="18" charset="0"/>
              </a:rPr>
              <a:t>Mention these conversations 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    in your statement</a:t>
            </a:r>
          </a:p>
          <a:p>
            <a:pPr lvl="1"/>
            <a:endParaRPr lang="en-US" sz="2000" dirty="0">
              <a:latin typeface="Garamond" pitchFamily="18" charset="0"/>
            </a:endParaRPr>
          </a:p>
          <a:p>
            <a:pPr>
              <a:buNone/>
            </a:pPr>
            <a:endParaRPr lang="en-US" sz="1900" b="1" dirty="0">
              <a:latin typeface="Garamond" pitchFamily="18" charset="0"/>
            </a:endParaRPr>
          </a:p>
        </p:txBody>
      </p:sp>
      <p:pic>
        <p:nvPicPr>
          <p:cNvPr id="122882" name="Picture 2" descr="C:\Users\Owner\AppData\Local\Microsoft\Windows\Temporary Internet Files\Content.IE5\46FS0CNV\MP9002849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0"/>
            <a:ext cx="1925574" cy="2895600"/>
          </a:xfrm>
          <a:prstGeom prst="rect">
            <a:avLst/>
          </a:prstGeom>
          <a:noFill/>
          <a:ln w="19050">
            <a:solidFill>
              <a:srgbClr val="421227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rgbClr val="8A265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500" dirty="0">
              <a:latin typeface="Nyala" pitchFamily="2" charset="0"/>
            </a:endParaRPr>
          </a:p>
          <a:p>
            <a:pPr>
              <a:buNone/>
            </a:pPr>
            <a:endParaRPr lang="en-US" sz="500" dirty="0">
              <a:latin typeface="Nyala" pitchFamily="2" charset="0"/>
            </a:endParaRPr>
          </a:p>
          <a:p>
            <a:r>
              <a:rPr lang="en-US" b="1" dirty="0">
                <a:latin typeface="Garamond" pitchFamily="18" charset="0"/>
              </a:rPr>
              <a:t>Clear reasons for choosing the program</a:t>
            </a:r>
          </a:p>
          <a:p>
            <a:pPr lvl="1"/>
            <a:r>
              <a:rPr lang="en-US" sz="3000" dirty="0">
                <a:latin typeface="Garamond" pitchFamily="18" charset="0"/>
              </a:rPr>
              <a:t>MSN vs. DNP vs. PhD</a:t>
            </a:r>
          </a:p>
          <a:p>
            <a:r>
              <a:rPr lang="en-US" b="1" dirty="0">
                <a:latin typeface="Garamond" pitchFamily="18" charset="0"/>
              </a:rPr>
              <a:t>Good grasp of writing fundamentals</a:t>
            </a:r>
          </a:p>
          <a:p>
            <a:pPr lvl="1"/>
            <a:r>
              <a:rPr lang="en-US" sz="3000" dirty="0">
                <a:latin typeface="Garamond" pitchFamily="18" charset="0"/>
              </a:rPr>
              <a:t>Ability to make a coherent, persuasive argument as to why applicant needs/wants a grad degree, and…</a:t>
            </a:r>
          </a:p>
          <a:p>
            <a:pPr lvl="1"/>
            <a:r>
              <a:rPr lang="en-US" sz="3000" dirty="0">
                <a:latin typeface="Garamond" pitchFamily="18" charset="0"/>
              </a:rPr>
              <a:t>Ability to show intellectual readiness to pursue one</a:t>
            </a:r>
          </a:p>
          <a:p>
            <a:pPr>
              <a:buNone/>
            </a:pPr>
            <a:endParaRPr lang="en-US" sz="1200" b="1" dirty="0">
              <a:latin typeface="Garamond" pitchFamily="18" charset="0"/>
            </a:endParaRPr>
          </a:p>
          <a:p>
            <a:pPr>
              <a:buNone/>
            </a:pPr>
            <a:r>
              <a:rPr lang="en-US" sz="1800" b="1" dirty="0">
                <a:latin typeface="Garamond" pitchFamily="18" charset="0"/>
              </a:rPr>
              <a:t>*Thanks to various UK CON professors for providing these!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Garamond" pitchFamily="18" charset="0"/>
              </a:rPr>
              <a:t>Intellectual Property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>
              <a:latin typeface="Nyala" pitchFamily="2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For copyright and intellectual property reasons, please do not use or share this PowerPoint (in whole or in part) without the permission of the author, Whitney Kurtz-Ogilvie.  My contact information is at the end of this presentation.  Thank you!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4">
              <a:lumMod val="7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" dirty="0">
              <a:latin typeface="Nyala" pitchFamily="2" charset="0"/>
            </a:endParaRPr>
          </a:p>
          <a:p>
            <a:r>
              <a:rPr lang="en-US" b="1" dirty="0">
                <a:latin typeface="Garamond" pitchFamily="18" charset="0"/>
              </a:rPr>
              <a:t>Adherence to prompt</a:t>
            </a:r>
          </a:p>
          <a:p>
            <a:endParaRPr lang="en-US" sz="300" b="1" dirty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Applicant addresses all specific items requested in prompt (another good reason for a checklist)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Good understanding of program outcomes, &amp; how they mesh with applicant’s own goals</a:t>
            </a:r>
          </a:p>
          <a:p>
            <a:endParaRPr lang="en-US" sz="300" b="1" dirty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Example:  PhD programs prepare students for careers in healthcare research, so applicant should discuss his/her goals in relation to that outcome</a:t>
            </a: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  <a:p>
            <a:pPr>
              <a:buNone/>
            </a:pPr>
            <a:r>
              <a:rPr lang="en-US" sz="1800" b="1" dirty="0">
                <a:latin typeface="Garamond" pitchFamily="18" charset="0"/>
              </a:rPr>
              <a:t>*Thanks to various UK CON professors for providing these!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rgbClr val="19434F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864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" dirty="0">
              <a:latin typeface="Nyala" pitchFamily="2" charset="0"/>
            </a:endParaRPr>
          </a:p>
          <a:p>
            <a:r>
              <a:rPr lang="en-US" b="1" dirty="0">
                <a:latin typeface="Garamond" pitchFamily="18" charset="0"/>
              </a:rPr>
              <a:t>Some schools may ask you to address how you will enrich/contribute to their program.</a:t>
            </a:r>
          </a:p>
          <a:p>
            <a:endParaRPr lang="en-US" sz="300" dirty="0">
              <a:latin typeface="Garamond" pitchFamily="18" charset="0"/>
            </a:endParaRPr>
          </a:p>
          <a:p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Again, do your homework on the school.</a:t>
            </a:r>
          </a:p>
          <a:p>
            <a:pPr lvl="1"/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Do you plan to join any organizations/clubs/committees?</a:t>
            </a:r>
          </a:p>
          <a:p>
            <a:pPr lvl="1"/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Do you have expertise in an area that would enrich the program?</a:t>
            </a:r>
          </a:p>
          <a:p>
            <a:pPr lvl="1"/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What will you bring to the table?</a:t>
            </a:r>
          </a:p>
          <a:p>
            <a:pPr lvl="1"/>
            <a:endParaRPr lang="en-US" sz="2400" dirty="0">
              <a:latin typeface="Garamond" pitchFamily="18" charset="0"/>
            </a:endParaRP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1">
              <a:lumMod val="5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86400"/>
          </a:xfrm>
          <a:solidFill>
            <a:srgbClr val="D7F4F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" dirty="0">
              <a:latin typeface="Nyala" pitchFamily="2" charset="0"/>
            </a:endParaRPr>
          </a:p>
          <a:p>
            <a:r>
              <a:rPr lang="en-US" sz="3000" b="1" dirty="0">
                <a:latin typeface="Garamond" pitchFamily="18" charset="0"/>
              </a:rPr>
              <a:t>Some schools may ask you to describe your research interests.</a:t>
            </a:r>
          </a:p>
          <a:p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2900" dirty="0">
                <a:latin typeface="Garamond" pitchFamily="18" charset="0"/>
              </a:rPr>
              <a:t>Could be in addition to or instead of a discussion of your personal qualities</a:t>
            </a:r>
          </a:p>
          <a:p>
            <a:pPr lvl="1"/>
            <a:endParaRPr lang="en-US" sz="300" dirty="0">
              <a:latin typeface="Garamond" pitchFamily="18" charset="0"/>
            </a:endParaRPr>
          </a:p>
          <a:p>
            <a:r>
              <a:rPr lang="en-US" sz="3000" b="1" dirty="0">
                <a:latin typeface="Garamond" pitchFamily="18" charset="0"/>
              </a:rPr>
              <a:t>Always pay CLOSE attention to instructions</a:t>
            </a:r>
          </a:p>
          <a:p>
            <a:endParaRPr lang="en-US" sz="300" dirty="0">
              <a:latin typeface="Garamond" pitchFamily="18" charset="0"/>
            </a:endParaRPr>
          </a:p>
          <a:p>
            <a:pPr lvl="1"/>
            <a:r>
              <a:rPr lang="en-US" sz="2900" dirty="0">
                <a:latin typeface="Garamond" pitchFamily="18" charset="0"/>
              </a:rPr>
              <a:t>The quickest way to get rejected is to ignore requirements</a:t>
            </a: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</p:txBody>
      </p:sp>
      <p:pic>
        <p:nvPicPr>
          <p:cNvPr id="118788" name="Picture 4" descr="C:\Users\Owner\AppData\Local\Microsoft\Windows\Temporary Internet Files\Content.IE5\NF833VH7\MC9004338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00600"/>
            <a:ext cx="1752372" cy="175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chemeClr val="accent1">
              <a:lumMod val="75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" dirty="0">
              <a:latin typeface="Nyala" pitchFamily="2" charset="0"/>
            </a:endParaRPr>
          </a:p>
          <a:p>
            <a:r>
              <a:rPr lang="en-US" b="1" dirty="0">
                <a:latin typeface="Garamond" pitchFamily="18" charset="0"/>
              </a:rPr>
              <a:t>Be specific!</a:t>
            </a:r>
          </a:p>
          <a:p>
            <a:endParaRPr lang="en-US" sz="1000" b="1" dirty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Instead of “I believe in hard work and dedication,” give an example from your life that SHOWS this</a:t>
            </a:r>
          </a:p>
          <a:p>
            <a:pPr lvl="1"/>
            <a:endParaRPr lang="en-US" sz="1000" dirty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Instead of “I love learning,” describe the CE, training, and educational opportunities you’ve taken advantage of lately</a:t>
            </a:r>
          </a:p>
          <a:p>
            <a:pPr lvl="1"/>
            <a:endParaRPr lang="en-US" sz="1000" dirty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Instead of “I am well-rounded,” describe the range of skills, experience, and knowledge you’ve acquired</a:t>
            </a: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  <a:p>
            <a:pPr>
              <a:buNone/>
            </a:pPr>
            <a:endParaRPr lang="en-US" sz="1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rgbClr val="8A265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>
                <a:latin typeface="Garamond" pitchFamily="18" charset="0"/>
              </a:rPr>
              <a:t>What do admissions boards look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rgbClr val="F4F6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" dirty="0">
              <a:latin typeface="Nyala" pitchFamily="2" charset="0"/>
            </a:endParaRPr>
          </a:p>
          <a:p>
            <a:r>
              <a:rPr lang="en-US" b="1" dirty="0">
                <a:latin typeface="Garamond" pitchFamily="18" charset="0"/>
              </a:rPr>
              <a:t>Red flags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for admissions boards:</a:t>
            </a:r>
          </a:p>
          <a:p>
            <a:pPr lvl="1"/>
            <a:r>
              <a:rPr lang="en-US" dirty="0">
                <a:latin typeface="Garamond" pitchFamily="18" charset="0"/>
              </a:rPr>
              <a:t>Vagueness</a:t>
            </a:r>
          </a:p>
          <a:p>
            <a:pPr lvl="1"/>
            <a:r>
              <a:rPr lang="en-US" dirty="0">
                <a:latin typeface="Garamond" pitchFamily="18" charset="0"/>
              </a:rPr>
              <a:t>Lack of focus</a:t>
            </a:r>
          </a:p>
          <a:p>
            <a:pPr lvl="1"/>
            <a:r>
              <a:rPr lang="en-US" dirty="0">
                <a:latin typeface="Garamond" pitchFamily="18" charset="0"/>
              </a:rPr>
              <a:t>Poor grammar, spelling, sentence structure</a:t>
            </a:r>
          </a:p>
          <a:p>
            <a:pPr lvl="1"/>
            <a:r>
              <a:rPr lang="en-US" dirty="0">
                <a:latin typeface="Garamond" pitchFamily="18" charset="0"/>
              </a:rPr>
              <a:t>Poor presentation, lack of proofreading</a:t>
            </a:r>
          </a:p>
          <a:p>
            <a:pPr lvl="1"/>
            <a:endParaRPr lang="en-US" dirty="0">
              <a:latin typeface="Garamond" pitchFamily="18" charset="0"/>
            </a:endParaRPr>
          </a:p>
          <a:p>
            <a:pPr lvl="1"/>
            <a:endParaRPr lang="en-US" dirty="0">
              <a:latin typeface="Garamond" pitchFamily="18" charset="0"/>
            </a:endParaRPr>
          </a:p>
          <a:p>
            <a:pPr lvl="1"/>
            <a:endParaRPr lang="en-US" dirty="0">
              <a:latin typeface="Garamond" pitchFamily="18" charset="0"/>
            </a:endParaRPr>
          </a:p>
          <a:p>
            <a:pPr lvl="1"/>
            <a:endParaRPr lang="en-US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Garamond" pitchFamily="18" charset="0"/>
              </a:rPr>
              <a:t>Thanks to various UK CON professors for providing these!</a:t>
            </a:r>
          </a:p>
        </p:txBody>
      </p:sp>
      <p:pic>
        <p:nvPicPr>
          <p:cNvPr id="3074" name="Picture 2" descr="C:\Users\Owner\AppData\Local\Microsoft\Windows\Temporary Internet Files\Content.IE5\8D83MYBL\MC90043479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14800"/>
            <a:ext cx="1676172" cy="1676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1500187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421227"/>
            </a:solidFill>
          </a:ln>
        </p:spPr>
        <p:txBody>
          <a:bodyPr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                       </a:t>
            </a:r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Dos and don’ts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901440" cy="2599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799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Dos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953000"/>
          </a:xfrm>
          <a:solidFill>
            <a:srgbClr val="D5DCF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400" b="1" dirty="0">
                <a:latin typeface="Garamond" pitchFamily="18" charset="0"/>
              </a:rPr>
              <a:t>DO </a:t>
            </a:r>
            <a:r>
              <a:rPr lang="en-US" sz="3400" dirty="0">
                <a:latin typeface="Garamond" pitchFamily="18" charset="0"/>
              </a:rPr>
              <a:t>use clear, straightforward language</a:t>
            </a:r>
          </a:p>
          <a:p>
            <a:endParaRPr lang="en-US" sz="500" dirty="0">
              <a:latin typeface="Garamond" pitchFamily="18" charset="0"/>
            </a:endParaRPr>
          </a:p>
          <a:p>
            <a:r>
              <a:rPr lang="en-US" sz="3400" b="1" dirty="0">
                <a:latin typeface="Garamond" pitchFamily="18" charset="0"/>
              </a:rPr>
              <a:t>DON’T </a:t>
            </a:r>
            <a:r>
              <a:rPr lang="en-US" sz="3400" dirty="0">
                <a:latin typeface="Garamond" pitchFamily="18" charset="0"/>
              </a:rPr>
              <a:t>use flowery, overly formal language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Avoid wordiness and redundancy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sz="3600" b="1" dirty="0">
                <a:latin typeface="Garamond" pitchFamily="18" charset="0"/>
              </a:rPr>
              <a:t>DON’T</a:t>
            </a:r>
            <a:r>
              <a:rPr lang="en-US" sz="3600" dirty="0">
                <a:latin typeface="Garamond" pitchFamily="18" charset="0"/>
              </a:rPr>
              <a:t> use contractions or slang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sz="3400" b="1" dirty="0">
                <a:latin typeface="Garamond" pitchFamily="18" charset="0"/>
              </a:rPr>
              <a:t>Clarity</a:t>
            </a:r>
            <a:r>
              <a:rPr lang="en-US" sz="3400" dirty="0">
                <a:latin typeface="Garamond" pitchFamily="18" charset="0"/>
              </a:rPr>
              <a:t> and </a:t>
            </a:r>
            <a:r>
              <a:rPr lang="en-US" sz="3400" b="1" dirty="0">
                <a:latin typeface="Garamond" pitchFamily="18" charset="0"/>
              </a:rPr>
              <a:t>conciseness</a:t>
            </a:r>
            <a:r>
              <a:rPr lang="en-US" sz="3400" dirty="0">
                <a:latin typeface="Garamond" pitchFamily="18" charset="0"/>
              </a:rPr>
              <a:t> are key!</a:t>
            </a:r>
            <a:endParaRPr lang="en-US" sz="3400" b="1" dirty="0">
              <a:latin typeface="Garamond" pitchFamily="18" charset="0"/>
            </a:endParaRPr>
          </a:p>
          <a:p>
            <a:endParaRPr lang="en-US" sz="1500" dirty="0">
              <a:latin typeface="Garamond" pitchFamily="18" charset="0"/>
            </a:endParaRP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  <p:pic>
        <p:nvPicPr>
          <p:cNvPr id="117762" name="Picture 2" descr="C:\Users\Owner\AppData\Local\Microsoft\Windows\Temporary Internet Files\Content.IE5\BSUYAWEP\MC9000980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1564538" cy="1799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Dos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9530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400" b="1" dirty="0">
                <a:latin typeface="Garamond" pitchFamily="18" charset="0"/>
              </a:rPr>
              <a:t>DO </a:t>
            </a:r>
            <a:r>
              <a:rPr lang="en-US" sz="3400" dirty="0">
                <a:latin typeface="Garamond" pitchFamily="18" charset="0"/>
              </a:rPr>
              <a:t>use descriptive, vivid language, and active voice (not passive voice). 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Passive voice:  My goal was achieved.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Active voice:  I achieved my goal.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DO</a:t>
            </a:r>
            <a:r>
              <a:rPr lang="en-US" dirty="0">
                <a:latin typeface="Garamond" pitchFamily="18" charset="0"/>
              </a:rPr>
              <a:t> use the first person (“I”)—remember, this statement is about you!</a:t>
            </a:r>
          </a:p>
          <a:p>
            <a:pPr lvl="1"/>
            <a:endParaRPr lang="en-US" sz="100" dirty="0">
              <a:latin typeface="Garamond" pitchFamily="18" charset="0"/>
            </a:endParaRPr>
          </a:p>
          <a:p>
            <a:endParaRPr lang="en-US" sz="1500" dirty="0">
              <a:latin typeface="Garamond" pitchFamily="18" charset="0"/>
            </a:endParaRP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Dos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800" dirty="0"/>
          </a:p>
          <a:p>
            <a:r>
              <a:rPr lang="en-US" b="1" dirty="0">
                <a:latin typeface="Garamond" pitchFamily="18" charset="0"/>
              </a:rPr>
              <a:t>DO </a:t>
            </a:r>
            <a:r>
              <a:rPr lang="en-US" dirty="0">
                <a:latin typeface="Garamond" pitchFamily="18" charset="0"/>
              </a:rPr>
              <a:t>use specific, vivid </a:t>
            </a:r>
            <a:r>
              <a:rPr lang="en-US" u="sng" dirty="0">
                <a:latin typeface="Garamond" pitchFamily="18" charset="0"/>
              </a:rPr>
              <a:t>examples</a:t>
            </a:r>
            <a:r>
              <a:rPr lang="en-US" dirty="0">
                <a:latin typeface="Garamond" pitchFamily="18" charset="0"/>
              </a:rPr>
              <a:t> to illustrate main points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000" dirty="0">
                <a:latin typeface="Garamond" pitchFamily="18" charset="0"/>
              </a:rPr>
              <a:t>Stories are more memorable than explanations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sz="3100" b="1" dirty="0">
                <a:latin typeface="Garamond" pitchFamily="18" charset="0"/>
              </a:rPr>
              <a:t>DON’T</a:t>
            </a:r>
            <a:r>
              <a:rPr lang="en-US" sz="3100" dirty="0">
                <a:latin typeface="Garamond" pitchFamily="18" charset="0"/>
              </a:rPr>
              <a:t> waste time telling the admissions board what they already know (Example:  A list of qualities possessed by the best nurses).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000" b="1" dirty="0">
                <a:latin typeface="Garamond" pitchFamily="18" charset="0"/>
              </a:rPr>
              <a:t>DO </a:t>
            </a:r>
            <a:r>
              <a:rPr lang="en-US" sz="3000" dirty="0">
                <a:latin typeface="Garamond" pitchFamily="18" charset="0"/>
              </a:rPr>
              <a:t>focus on giving </a:t>
            </a:r>
            <a:r>
              <a:rPr lang="en-US" sz="3000" u="sng" dirty="0">
                <a:latin typeface="Garamond" pitchFamily="18" charset="0"/>
              </a:rPr>
              <a:t>specific examples</a:t>
            </a:r>
            <a:r>
              <a:rPr lang="en-US" sz="3000" i="1" dirty="0">
                <a:latin typeface="Garamond" pitchFamily="18" charset="0"/>
              </a:rPr>
              <a:t> </a:t>
            </a:r>
            <a:r>
              <a:rPr lang="en-US" sz="3000" dirty="0">
                <a:latin typeface="Garamond" pitchFamily="18" charset="0"/>
              </a:rPr>
              <a:t>that illustrate your attributes and abilities</a:t>
            </a:r>
          </a:p>
          <a:p>
            <a:pPr lvl="1">
              <a:buNone/>
            </a:pPr>
            <a:endParaRPr lang="en-US" dirty="0">
              <a:latin typeface="Garamond" pitchFamily="18" charset="0"/>
            </a:endParaRP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Dos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500" dirty="0"/>
          </a:p>
          <a:p>
            <a:endParaRPr lang="en-US" sz="500" dirty="0"/>
          </a:p>
          <a:p>
            <a:r>
              <a:rPr lang="en-US" b="1" dirty="0">
                <a:latin typeface="Garamond" pitchFamily="18" charset="0"/>
              </a:rPr>
              <a:t>DON’T </a:t>
            </a:r>
            <a:r>
              <a:rPr lang="en-US" dirty="0">
                <a:latin typeface="Garamond" pitchFamily="18" charset="0"/>
              </a:rPr>
              <a:t>include every detail of your undergrad and/or professional experience</a:t>
            </a:r>
          </a:p>
          <a:p>
            <a:endParaRPr lang="en-US" sz="4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This info appears elsewhere in your application</a:t>
            </a:r>
          </a:p>
          <a:p>
            <a:pPr lvl="1"/>
            <a:endParaRPr lang="en-US" sz="400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DO</a:t>
            </a:r>
            <a:r>
              <a:rPr lang="en-US" dirty="0">
                <a:latin typeface="Garamond" pitchFamily="18" charset="0"/>
              </a:rPr>
              <a:t> hit the high points</a:t>
            </a:r>
          </a:p>
          <a:p>
            <a:endParaRPr lang="en-US" sz="4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Focus on the details that best demonstrate:</a:t>
            </a:r>
          </a:p>
          <a:p>
            <a:pPr lvl="2"/>
            <a:r>
              <a:rPr lang="en-US" sz="3200" dirty="0">
                <a:latin typeface="Garamond" pitchFamily="18" charset="0"/>
              </a:rPr>
              <a:t>Your qualifications and strengths</a:t>
            </a:r>
          </a:p>
          <a:p>
            <a:pPr lvl="2"/>
            <a:r>
              <a:rPr lang="en-US" sz="3200" dirty="0">
                <a:latin typeface="Garamond" pitchFamily="18" charset="0"/>
              </a:rPr>
              <a:t>Your experience and interests</a:t>
            </a:r>
          </a:p>
          <a:p>
            <a:pPr lvl="1">
              <a:buNone/>
            </a:pPr>
            <a:endParaRPr lang="en-US" dirty="0">
              <a:latin typeface="Garamond" pitchFamily="18" charset="0"/>
            </a:endParaRP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>
              <a:latin typeface="Garamond" pitchFamily="18" charset="0"/>
            </a:endParaRP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If you have any questions, or if you would like to set up a face-to-face or email consultation to review a piece of writing, feel free to contact me: 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</a:rPr>
              <a:t>Whitney Kurtz-Ogilvie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</a:rPr>
              <a:t>Lecturer, Academic Writing Specialist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  <a:hlinkClick r:id="rId2"/>
              </a:rPr>
              <a:t>whitney.ko@uky.edu</a:t>
            </a:r>
            <a:endParaRPr lang="en-US" dirty="0">
              <a:latin typeface="Garamond" pitchFamily="18" charset="0"/>
            </a:endParaRPr>
          </a:p>
          <a:p>
            <a:pPr algn="ctr">
              <a:buNone/>
            </a:pPr>
            <a:endParaRPr lang="en-US" dirty="0">
              <a:latin typeface="Nyala" pitchFamily="2" charset="0"/>
            </a:endParaRPr>
          </a:p>
          <a:p>
            <a:pPr>
              <a:buNone/>
            </a:pPr>
            <a:endParaRPr lang="en-US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399" y="914400"/>
            <a:ext cx="7772400" cy="1500187"/>
          </a:xfrm>
          <a:solidFill>
            <a:srgbClr val="6666FF"/>
          </a:solidFill>
          <a:ln w="38100">
            <a:solidFill>
              <a:srgbClr val="421227"/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  </a:t>
            </a:r>
            <a:r>
              <a:rPr lang="en-US" sz="4000" b="1" dirty="0">
                <a:latin typeface="Garamond" panose="02020404030301010803" pitchFamily="18" charset="0"/>
              </a:rPr>
              <a:t>What to include, what to leave out</a:t>
            </a:r>
          </a:p>
        </p:txBody>
      </p:sp>
      <p:pic>
        <p:nvPicPr>
          <p:cNvPr id="2052" name="Picture 4" descr="C:\Users\wlkurt2\AppData\Local\Microsoft\Windows\Temporary Internet Files\Content.IE5\GOGJ5RIJ\MC9000978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52" y="2839278"/>
            <a:ext cx="2649494" cy="277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85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What to include, what to omit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rgbClr val="F4F6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500" dirty="0"/>
          </a:p>
          <a:p>
            <a:r>
              <a:rPr lang="en-US" sz="3000" dirty="0">
                <a:latin typeface="Garamond" pitchFamily="18" charset="0"/>
              </a:rPr>
              <a:t>Always follow the prompt, b</a:t>
            </a:r>
            <a:r>
              <a:rPr lang="en-US" dirty="0">
                <a:latin typeface="Garamond" pitchFamily="18" charset="0"/>
              </a:rPr>
              <a:t>ut prompts can be short and non-specific. In general, include:</a:t>
            </a:r>
          </a:p>
          <a:p>
            <a:pPr lvl="1"/>
            <a:r>
              <a:rPr lang="en-US" sz="3000" dirty="0">
                <a:latin typeface="Garamond" pitchFamily="18" charset="0"/>
              </a:rPr>
              <a:t>Any academic and/or professional achievements that set you apart</a:t>
            </a:r>
          </a:p>
          <a:p>
            <a:pPr lvl="2"/>
            <a:r>
              <a:rPr lang="en-US" sz="3000" dirty="0">
                <a:latin typeface="Garamond" pitchFamily="18" charset="0"/>
              </a:rPr>
              <a:t>Especially if they relate to your stated academic or career goals</a:t>
            </a:r>
          </a:p>
          <a:p>
            <a:pPr lvl="1">
              <a:buNone/>
            </a:pPr>
            <a:endParaRPr lang="en-US" sz="3200" dirty="0">
              <a:latin typeface="Nyala" pitchFamily="2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  <p:pic>
        <p:nvPicPr>
          <p:cNvPr id="4" name="Picture 4" descr="C:\Users\Owner\AppData\Local\Microsoft\Windows\Temporary Internet Files\Content.IE5\2E17DNWY\MC9003606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800600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What to include, what to omit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  <a:solidFill>
            <a:srgbClr val="F4F6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800" dirty="0"/>
          </a:p>
          <a:p>
            <a:r>
              <a:rPr lang="en-US" sz="3400" dirty="0">
                <a:solidFill>
                  <a:schemeClr val="bg1"/>
                </a:solidFill>
                <a:latin typeface="Garamond" pitchFamily="18" charset="0"/>
              </a:rPr>
              <a:t>Academic/professional achievements might include:</a:t>
            </a:r>
          </a:p>
          <a:p>
            <a:endParaRPr lang="en-US" sz="3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100" dirty="0">
                <a:solidFill>
                  <a:schemeClr val="bg1"/>
                </a:solidFill>
                <a:latin typeface="Garamond" pitchFamily="18" charset="0"/>
              </a:rPr>
              <a:t>Internships</a:t>
            </a:r>
          </a:p>
          <a:p>
            <a:pPr lvl="1"/>
            <a:endParaRPr lang="en-US" sz="2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100" dirty="0">
                <a:solidFill>
                  <a:schemeClr val="bg1"/>
                </a:solidFill>
                <a:latin typeface="Garamond" pitchFamily="18" charset="0"/>
              </a:rPr>
              <a:t>Publications</a:t>
            </a:r>
          </a:p>
          <a:p>
            <a:pPr lvl="1"/>
            <a:endParaRPr lang="en-US" sz="2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100" dirty="0">
                <a:solidFill>
                  <a:schemeClr val="bg1"/>
                </a:solidFill>
                <a:latin typeface="Garamond" pitchFamily="18" charset="0"/>
              </a:rPr>
              <a:t>Posters</a:t>
            </a:r>
          </a:p>
          <a:p>
            <a:pPr lvl="1"/>
            <a:endParaRPr lang="en-US" sz="2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100" dirty="0">
                <a:solidFill>
                  <a:schemeClr val="bg1"/>
                </a:solidFill>
                <a:latin typeface="Garamond" pitchFamily="18" charset="0"/>
              </a:rPr>
              <a:t>Presentations</a:t>
            </a:r>
          </a:p>
          <a:p>
            <a:pPr lvl="1"/>
            <a:endParaRPr lang="en-US" sz="2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100" dirty="0">
                <a:solidFill>
                  <a:schemeClr val="bg1"/>
                </a:solidFill>
                <a:latin typeface="Garamond" pitchFamily="18" charset="0"/>
              </a:rPr>
              <a:t>Study abroad/nursing abroad</a:t>
            </a:r>
          </a:p>
          <a:p>
            <a:pPr lvl="1">
              <a:buNone/>
            </a:pPr>
            <a:endParaRPr lang="en-US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  <p:pic>
        <p:nvPicPr>
          <p:cNvPr id="120834" name="Picture 2" descr="C:\Users\Owner\AppData\Local\Microsoft\Windows\Temporary Internet Files\Content.IE5\BY0UUL8K\MP9004003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208511" cy="2138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What to include, what to omit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  <a:solidFill>
            <a:srgbClr val="D7F4F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400" dirty="0">
                <a:solidFill>
                  <a:schemeClr val="bg1"/>
                </a:solidFill>
                <a:latin typeface="Garamond" pitchFamily="18" charset="0"/>
              </a:rPr>
              <a:t>Include any special skills that set you apart</a:t>
            </a:r>
          </a:p>
          <a:p>
            <a:endParaRPr lang="en-US" sz="5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Mention any research experience/skills</a:t>
            </a:r>
          </a:p>
          <a:p>
            <a:pPr lvl="1"/>
            <a:endParaRPr lang="en-US" sz="5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3400" dirty="0">
                <a:solidFill>
                  <a:schemeClr val="bg1"/>
                </a:solidFill>
                <a:latin typeface="Garamond" pitchFamily="18" charset="0"/>
              </a:rPr>
              <a:t>If there are inconsistencies in your record, you can explain</a:t>
            </a:r>
          </a:p>
          <a:p>
            <a:endParaRPr lang="en-US" sz="500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Example:  You took a year off during undergrad study to help support your family</a:t>
            </a: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  <a:solidFill>
            <a:srgbClr val="421227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What to include, what to omit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r>
              <a:rPr lang="en-US" dirty="0">
                <a:latin typeface="Garamond" pitchFamily="18" charset="0"/>
              </a:rPr>
              <a:t>Avoid cliché introductions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“I have always been fascinated by…”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“Ever since childhood I have wanted to…”</a:t>
            </a:r>
          </a:p>
          <a:p>
            <a:pPr lvl="1"/>
            <a:endParaRPr lang="en-US" sz="500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If you discuss what led you to nursing, do so in specific terms</a:t>
            </a:r>
          </a:p>
          <a:p>
            <a:endParaRPr lang="en-US" sz="500" dirty="0">
              <a:latin typeface="Garamond" pitchFamily="18" charset="0"/>
            </a:endParaRPr>
          </a:p>
          <a:p>
            <a:pPr lvl="1"/>
            <a:r>
              <a:rPr lang="en-US" sz="3200" dirty="0">
                <a:latin typeface="Garamond" pitchFamily="18" charset="0"/>
              </a:rPr>
              <a:t>Tell a story to illustrate what sparked your interest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1500187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A52D60"/>
            </a:solidFill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               </a:t>
            </a: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More tips to remember</a:t>
            </a:r>
          </a:p>
        </p:txBody>
      </p:sp>
      <p:pic>
        <p:nvPicPr>
          <p:cNvPr id="4098" name="Picture 2" descr="C:\Users\wlkurt2\AppData\Local\Microsoft\Windows\Temporary Internet Files\Content.IE5\OFZ2W347\MC9002979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43" y="3200400"/>
            <a:ext cx="1371600" cy="30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14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  <a:solidFill>
            <a:schemeClr val="accent4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A personal statement should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00" dirty="0"/>
          </a:p>
          <a:p>
            <a:r>
              <a:rPr lang="en-US" sz="2600" b="1" u="sng" dirty="0">
                <a:latin typeface="Garamond" pitchFamily="18" charset="0"/>
              </a:rPr>
              <a:t>Personal</a:t>
            </a:r>
            <a:endParaRPr lang="en-US" sz="2600" dirty="0">
              <a:latin typeface="Garamond" pitchFamily="18" charset="0"/>
            </a:endParaRPr>
          </a:p>
          <a:p>
            <a:pPr lvl="1"/>
            <a:r>
              <a:rPr lang="en-US" sz="2600" dirty="0">
                <a:latin typeface="Garamond" pitchFamily="18" charset="0"/>
              </a:rPr>
              <a:t>Should reflect you and your reasons for pursuing graduate study—should not be generic</a:t>
            </a:r>
          </a:p>
          <a:p>
            <a:r>
              <a:rPr lang="en-US" sz="2600" b="1" u="sng" dirty="0">
                <a:latin typeface="Garamond" pitchFamily="18" charset="0"/>
              </a:rPr>
              <a:t>Specific</a:t>
            </a:r>
            <a:endParaRPr lang="en-US" sz="2600" dirty="0">
              <a:latin typeface="Garamond" pitchFamily="18" charset="0"/>
            </a:endParaRPr>
          </a:p>
          <a:p>
            <a:pPr lvl="1"/>
            <a:r>
              <a:rPr lang="en-US" sz="2600" dirty="0">
                <a:latin typeface="Garamond" pitchFamily="18" charset="0"/>
              </a:rPr>
              <a:t>Show, don’t just tell—examples speak louder than explanations</a:t>
            </a:r>
          </a:p>
          <a:p>
            <a:r>
              <a:rPr lang="en-US" sz="2600" b="1" u="sng" dirty="0">
                <a:latin typeface="Garamond" pitchFamily="18" charset="0"/>
              </a:rPr>
              <a:t>Readable</a:t>
            </a:r>
            <a:endParaRPr lang="en-US" sz="2600" dirty="0">
              <a:latin typeface="Garamond" pitchFamily="18" charset="0"/>
            </a:endParaRPr>
          </a:p>
          <a:p>
            <a:pPr lvl="1"/>
            <a:r>
              <a:rPr lang="en-US" sz="2600" dirty="0">
                <a:latin typeface="Garamond" pitchFamily="18" charset="0"/>
              </a:rPr>
              <a:t>Impeccable spelling, grammar, and sentence structure</a:t>
            </a:r>
          </a:p>
          <a:p>
            <a:r>
              <a:rPr lang="en-US" sz="2600" b="1" u="sng" dirty="0">
                <a:latin typeface="Garamond" pitchFamily="18" charset="0"/>
              </a:rPr>
              <a:t>Tailored</a:t>
            </a:r>
          </a:p>
          <a:p>
            <a:pPr lvl="1"/>
            <a:r>
              <a:rPr lang="en-US" sz="2600" dirty="0">
                <a:latin typeface="Garamond" pitchFamily="18" charset="0"/>
              </a:rPr>
              <a:t>Aim your statement at the specific program to which you are applying.  What makes you a good fit for this program?</a:t>
            </a:r>
          </a:p>
          <a:p>
            <a:endParaRPr lang="en-US" dirty="0">
              <a:latin typeface="Garamond" pitchFamily="18" charset="0"/>
            </a:endParaRPr>
          </a:p>
          <a:p>
            <a:pPr>
              <a:buNone/>
            </a:pPr>
            <a:endParaRPr lang="en-US" sz="1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Garamond" pitchFamily="18" charset="0"/>
              </a:rPr>
              <a:t>Proofreading and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800" dirty="0">
              <a:latin typeface="Garamond" pitchFamily="18" charset="0"/>
            </a:endParaRPr>
          </a:p>
          <a:p>
            <a:pPr>
              <a:buNone/>
            </a:pPr>
            <a:endParaRPr lang="en-US" sz="500" dirty="0">
              <a:latin typeface="Garamond" pitchFamily="18" charset="0"/>
            </a:endParaRPr>
          </a:p>
          <a:p>
            <a:pPr>
              <a:buNone/>
            </a:pPr>
            <a:r>
              <a:rPr lang="en-US" b="1" u="sng" dirty="0">
                <a:latin typeface="Garamond" pitchFamily="18" charset="0"/>
              </a:rPr>
              <a:t>Proofread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carefully</a:t>
            </a:r>
          </a:p>
          <a:p>
            <a:r>
              <a:rPr lang="en-US" sz="3000" dirty="0">
                <a:latin typeface="Garamond" pitchFamily="18" charset="0"/>
              </a:rPr>
              <a:t>Use “spell check” but don’t rely on it 100%!</a:t>
            </a:r>
          </a:p>
          <a:p>
            <a:pPr lvl="1"/>
            <a:r>
              <a:rPr lang="en-US" sz="3000" dirty="0">
                <a:latin typeface="Garamond" pitchFamily="18" charset="0"/>
              </a:rPr>
              <a:t>It won’t catch “that” instead of “than,” “their” instead of “there,” etc.</a:t>
            </a:r>
          </a:p>
          <a:p>
            <a:pPr marL="342900" lvl="2" indent="-342900"/>
            <a:r>
              <a:rPr lang="en-US" sz="3600" b="1" dirty="0">
                <a:latin typeface="Garamond" pitchFamily="18" charset="0"/>
              </a:rPr>
              <a:t>Read your work </a:t>
            </a:r>
            <a:r>
              <a:rPr lang="en-US" sz="3200" b="1" dirty="0">
                <a:latin typeface="Garamond" pitchFamily="18" charset="0"/>
              </a:rPr>
              <a:t>ALOUD</a:t>
            </a:r>
          </a:p>
          <a:p>
            <a:pPr marL="800100" lvl="3" indent="-342900"/>
            <a:r>
              <a:rPr lang="en-US" sz="3000" dirty="0">
                <a:latin typeface="Garamond" pitchFamily="18" charset="0"/>
              </a:rPr>
              <a:t>Forces you to slow down and </a:t>
            </a:r>
          </a:p>
          <a:p>
            <a:pPr marL="800100" lvl="3" indent="-342900">
              <a:buNone/>
            </a:pPr>
            <a:r>
              <a:rPr lang="en-US" sz="3000" dirty="0">
                <a:latin typeface="Garamond" pitchFamily="18" charset="0"/>
              </a:rPr>
              <a:t>    hear how your sentences sound</a:t>
            </a:r>
          </a:p>
          <a:p>
            <a:pPr>
              <a:buNone/>
            </a:pPr>
            <a:endParaRPr lang="en-US" sz="3400" dirty="0">
              <a:latin typeface="Garamond" pitchFamily="18" charset="0"/>
            </a:endParaRPr>
          </a:p>
        </p:txBody>
      </p:sp>
      <p:pic>
        <p:nvPicPr>
          <p:cNvPr id="3074" name="Picture 2" descr="C:\Users\Owner\AppData\Local\Microsoft\Windows\Temporary Internet Files\Content.IE5\2E17DNWY\MC9000477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1830629" cy="1830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200" dirty="0"/>
          </a:p>
          <a:p>
            <a:pPr algn="ctr">
              <a:buNone/>
            </a:pPr>
            <a:endParaRPr lang="en-US" dirty="0">
              <a:latin typeface="Garamond" pitchFamily="18" charset="0"/>
            </a:endParaRPr>
          </a:p>
          <a:p>
            <a:pPr algn="ctr">
              <a:buNone/>
            </a:pPr>
            <a:r>
              <a:rPr lang="en-US" dirty="0">
                <a:latin typeface="Garamond" pitchFamily="18" charset="0"/>
              </a:rPr>
              <a:t>I hope this presentation was helpful!  If you have any questions, or if you would like to set up a face-to-face or email consultation to review a piece of writing, feel free to contact me: 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</a:rPr>
              <a:t>Whitney Kurtz-Ogilvie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</a:rPr>
              <a:t>Lecturer, Academic Writing Specialist</a:t>
            </a:r>
          </a:p>
          <a:p>
            <a:pPr algn="ctr">
              <a:buNone/>
            </a:pPr>
            <a:r>
              <a:rPr lang="en-US" dirty="0">
                <a:latin typeface="Garamond" pitchFamily="18" charset="0"/>
                <a:hlinkClick r:id="rId2"/>
              </a:rPr>
              <a:t>whitney.ko@uky.edu</a:t>
            </a:r>
            <a:endParaRPr lang="en-US" dirty="0">
              <a:latin typeface="Garamond" pitchFamily="18" charset="0"/>
            </a:endParaRPr>
          </a:p>
          <a:p>
            <a:pPr algn="ctr">
              <a:buNone/>
            </a:pPr>
            <a:endParaRPr lang="en-US" dirty="0">
              <a:latin typeface="Nyala" pitchFamily="2" charset="0"/>
            </a:endParaRPr>
          </a:p>
          <a:p>
            <a:pPr>
              <a:buNone/>
            </a:pPr>
            <a:endParaRPr lang="en-US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Garamond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000" dirty="0">
              <a:latin typeface="Nyala" pitchFamily="2" charset="0"/>
            </a:endParaRPr>
          </a:p>
          <a:p>
            <a:pPr>
              <a:buNone/>
            </a:pPr>
            <a:r>
              <a:rPr lang="en-US" sz="2400" dirty="0">
                <a:latin typeface="Garamond" pitchFamily="18" charset="0"/>
              </a:rPr>
              <a:t>American Psychological Association. (2009). </a:t>
            </a:r>
            <a:r>
              <a:rPr lang="en-US" sz="2400" i="1" dirty="0">
                <a:latin typeface="Garamond" pitchFamily="18" charset="0"/>
              </a:rPr>
              <a:t>Publication Manual of the American Psychological Association</a:t>
            </a:r>
            <a:r>
              <a:rPr lang="en-US" sz="2400" dirty="0">
                <a:latin typeface="Garamond" pitchFamily="18" charset="0"/>
              </a:rPr>
              <a:t> (6</a:t>
            </a:r>
            <a:r>
              <a:rPr lang="en-US" sz="2400" baseline="30000" dirty="0">
                <a:latin typeface="Garamond" pitchFamily="18" charset="0"/>
              </a:rPr>
              <a:t>th</a:t>
            </a:r>
            <a:r>
              <a:rPr lang="en-US" sz="2400" dirty="0">
                <a:latin typeface="Garamond" pitchFamily="18" charset="0"/>
              </a:rPr>
              <a:t> ed.). Washington, DC: American Psychological Association.</a:t>
            </a:r>
          </a:p>
          <a:p>
            <a:pPr>
              <a:buNone/>
            </a:pPr>
            <a:r>
              <a:rPr lang="en-US" sz="2400" dirty="0">
                <a:latin typeface="Garamond" pitchFamily="18" charset="0"/>
              </a:rPr>
              <a:t>McMillan, V.E. (2006). </a:t>
            </a:r>
            <a:r>
              <a:rPr lang="en-US" sz="2400" i="1" dirty="0">
                <a:latin typeface="Garamond" pitchFamily="18" charset="0"/>
              </a:rPr>
              <a:t>Writing Papers in the Biological Sciences </a:t>
            </a:r>
            <a:r>
              <a:rPr lang="en-US" sz="2400" dirty="0">
                <a:latin typeface="Garamond" pitchFamily="18" charset="0"/>
              </a:rPr>
              <a:t>(4</a:t>
            </a:r>
            <a:r>
              <a:rPr lang="en-US" sz="2400" baseline="30000" dirty="0">
                <a:latin typeface="Garamond" pitchFamily="18" charset="0"/>
              </a:rPr>
              <a:t>th</a:t>
            </a:r>
            <a:r>
              <a:rPr lang="en-US" sz="2400" dirty="0">
                <a:latin typeface="Garamond" pitchFamily="18" charset="0"/>
              </a:rPr>
              <a:t> ed.). Boston, MA: Bedford/St. Martin’s. </a:t>
            </a:r>
          </a:p>
          <a:p>
            <a:pPr>
              <a:buNone/>
            </a:pPr>
            <a:r>
              <a:rPr lang="en-US" sz="2400" dirty="0">
                <a:latin typeface="Garamond" pitchFamily="18" charset="0"/>
              </a:rPr>
              <a:t>Oermann, M.H. &amp; Hays, J.C. (2010). </a:t>
            </a:r>
            <a:r>
              <a:rPr lang="en-US" sz="2400" i="1" dirty="0">
                <a:latin typeface="Garamond" pitchFamily="18" charset="0"/>
              </a:rPr>
              <a:t>Writing for Publication in Nursing </a:t>
            </a:r>
            <a:r>
              <a:rPr lang="en-US" sz="2400" dirty="0">
                <a:latin typeface="Garamond" pitchFamily="18" charset="0"/>
              </a:rPr>
              <a:t>(2</a:t>
            </a:r>
            <a:r>
              <a:rPr lang="en-US" sz="2400" baseline="30000" dirty="0">
                <a:latin typeface="Garamond" pitchFamily="18" charset="0"/>
              </a:rPr>
              <a:t>nd</a:t>
            </a:r>
            <a:r>
              <a:rPr lang="en-US" sz="2400" dirty="0">
                <a:latin typeface="Garamond" pitchFamily="18" charset="0"/>
              </a:rPr>
              <a:t> ed.). New York, NY: Springer.</a:t>
            </a:r>
          </a:p>
          <a:p>
            <a:pPr>
              <a:buNone/>
            </a:pPr>
            <a:r>
              <a:rPr lang="en-US" sz="2400" dirty="0">
                <a:latin typeface="Garamond" pitchFamily="18" charset="0"/>
              </a:rPr>
              <a:t>Penrose, A.M. &amp; Katz, S.B. (2004). </a:t>
            </a:r>
            <a:r>
              <a:rPr lang="en-US" sz="2400" i="1" dirty="0">
                <a:latin typeface="Garamond" pitchFamily="18" charset="0"/>
              </a:rPr>
              <a:t>Writing in the Sciences </a:t>
            </a:r>
            <a:r>
              <a:rPr lang="en-US" sz="2400" dirty="0">
                <a:latin typeface="Garamond" pitchFamily="18" charset="0"/>
              </a:rPr>
              <a:t>(2</a:t>
            </a:r>
            <a:r>
              <a:rPr lang="en-US" sz="2400" baseline="30000" dirty="0">
                <a:latin typeface="Garamond" pitchFamily="18" charset="0"/>
              </a:rPr>
              <a:t>nd</a:t>
            </a:r>
            <a:r>
              <a:rPr lang="en-US" sz="2400" dirty="0">
                <a:latin typeface="Garamond" pitchFamily="18" charset="0"/>
              </a:rPr>
              <a:t> ed.). New York, NY: Pearson/Longman. </a:t>
            </a:r>
          </a:p>
          <a:p>
            <a:pPr>
              <a:buNone/>
            </a:pPr>
            <a:endParaRPr lang="en-US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Purposes of the Personal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1200" dirty="0">
              <a:latin typeface="Nyala" pitchFamily="2" charset="0"/>
            </a:endParaRPr>
          </a:p>
          <a:p>
            <a:pPr>
              <a:buNone/>
            </a:pPr>
            <a:endParaRPr lang="en-US" sz="1200" dirty="0">
              <a:latin typeface="Nyala" pitchFamily="2" charset="0"/>
            </a:endParaRPr>
          </a:p>
          <a:p>
            <a:r>
              <a:rPr lang="en-US" sz="3400" dirty="0">
                <a:latin typeface="Garamond" pitchFamily="18" charset="0"/>
              </a:rPr>
              <a:t>Makes a first impression</a:t>
            </a:r>
          </a:p>
          <a:p>
            <a:endParaRPr lang="en-US" sz="1000" dirty="0">
              <a:latin typeface="Garamond" pitchFamily="18" charset="0"/>
            </a:endParaRPr>
          </a:p>
          <a:p>
            <a:r>
              <a:rPr lang="en-US" sz="3400" dirty="0">
                <a:latin typeface="Garamond" pitchFamily="18" charset="0"/>
              </a:rPr>
              <a:t>Provides extra detail</a:t>
            </a:r>
          </a:p>
          <a:p>
            <a:endParaRPr lang="en-US" sz="1000" dirty="0">
              <a:latin typeface="Garamond" pitchFamily="18" charset="0"/>
            </a:endParaRPr>
          </a:p>
          <a:p>
            <a:r>
              <a:rPr lang="en-US" sz="3400" dirty="0">
                <a:latin typeface="Garamond" pitchFamily="18" charset="0"/>
              </a:rPr>
              <a:t>Makes your application come alive</a:t>
            </a:r>
          </a:p>
          <a:p>
            <a:endParaRPr lang="en-US" sz="1000" dirty="0">
              <a:latin typeface="Garamond" pitchFamily="18" charset="0"/>
            </a:endParaRPr>
          </a:p>
          <a:p>
            <a:pPr lvl="1"/>
            <a:r>
              <a:rPr lang="en-US" sz="3400" dirty="0">
                <a:latin typeface="Garamond" pitchFamily="18" charset="0"/>
              </a:rPr>
              <a:t>Gives you a voice, distinguishes you from the other applicants</a:t>
            </a:r>
          </a:p>
          <a:p>
            <a:pPr>
              <a:buNone/>
            </a:pPr>
            <a:endParaRPr lang="en-US" sz="2800" dirty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</p:txBody>
      </p:sp>
      <p:pic>
        <p:nvPicPr>
          <p:cNvPr id="97281" name="Picture 1" descr="C:\Users\Owner\AppData\Local\Microsoft\Windows\Temporary Internet Files\Content.IE5\2E17DNWY\MC900382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1600200" cy="16002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400" b="1" dirty="0">
                <a:latin typeface="Garamond" pitchFamily="18" charset="0"/>
              </a:rPr>
              <a:t>Sample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600" dirty="0"/>
          </a:p>
          <a:p>
            <a:endParaRPr lang="en-US" sz="600" b="1" u="sng" dirty="0">
              <a:latin typeface="Garamond" pitchFamily="18" charset="0"/>
            </a:endParaRPr>
          </a:p>
          <a:p>
            <a:pPr>
              <a:buNone/>
            </a:pPr>
            <a:r>
              <a:rPr lang="en-US" b="1" u="sng" dirty="0">
                <a:latin typeface="Garamond" pitchFamily="18" charset="0"/>
              </a:rPr>
              <a:t>DNP Program, UK College of Nursing</a:t>
            </a:r>
          </a:p>
          <a:p>
            <a:pPr>
              <a:buNone/>
            </a:pPr>
            <a:endParaRPr lang="en-US" sz="600" b="1" u="sng" dirty="0">
              <a:latin typeface="Garamond" pitchFamily="18" charset="0"/>
            </a:endParaRPr>
          </a:p>
          <a:p>
            <a:pPr>
              <a:buNone/>
            </a:pPr>
            <a:endParaRPr lang="en-US" sz="500" b="1" u="sng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</a:t>
            </a:r>
            <a:r>
              <a:rPr lang="en-US" b="1" dirty="0">
                <a:latin typeface="Garamond" pitchFamily="18" charset="0"/>
              </a:rPr>
              <a:t>Post BSN:</a:t>
            </a:r>
            <a:endParaRPr lang="en-US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In one to three double-spaced pages, discuss your reasons for seeking doctoral study, including your short- and long-term professional goals.</a:t>
            </a:r>
          </a:p>
          <a:p>
            <a:pPr>
              <a:buNone/>
            </a:pPr>
            <a:endParaRPr lang="en-US" sz="1500" b="1" dirty="0">
              <a:latin typeface="Garamond" pitchFamily="18" charset="0"/>
            </a:endParaRPr>
          </a:p>
          <a:p>
            <a:pPr>
              <a:buNone/>
            </a:pPr>
            <a:r>
              <a:rPr lang="en-US" b="1" dirty="0">
                <a:latin typeface="Garamond" pitchFamily="18" charset="0"/>
              </a:rPr>
              <a:t>	Post MSN:</a:t>
            </a:r>
            <a:endParaRPr lang="en-US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In one to three double-spaced pages, discuss your reasons for seeking doctoral study, including your short- and long-term professional goals. Discuss one or more professional issues in your area of interest. Describe a clinical problem you have solved for a particular population or a clinical innovation you developed to improve health outcomes of a particular population. Return your Goal Statement with this application.</a:t>
            </a:r>
          </a:p>
          <a:p>
            <a:pPr>
              <a:buNone/>
            </a:pP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400" b="1" dirty="0">
                <a:latin typeface="Garamond" pitchFamily="18" charset="0"/>
              </a:rPr>
              <a:t>Sample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sz="600" dirty="0"/>
          </a:p>
          <a:p>
            <a:endParaRPr lang="en-US" sz="600" b="1" u="sng" dirty="0">
              <a:latin typeface="Garamond" pitchFamily="18" charset="0"/>
            </a:endParaRPr>
          </a:p>
          <a:p>
            <a:r>
              <a:rPr lang="en-US" b="1" u="sng" dirty="0">
                <a:latin typeface="Garamond" pitchFamily="18" charset="0"/>
              </a:rPr>
              <a:t>PhD Program, UK College of Nursing</a:t>
            </a:r>
          </a:p>
          <a:p>
            <a:endParaRPr lang="en-US" sz="500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In one-to-three double-spaced pages, discuss your reasons for seeking doctoral study, short- and long-term academic and career goals, and your area of research interest. Provide a self-evaluation of your motivation, initiative, and the potential for independent learning; include an example of leadership experience where initiative and self-motivation were important to success.</a:t>
            </a:r>
          </a:p>
          <a:p>
            <a:endParaRPr lang="en-US" sz="500" b="1" u="sng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400" b="1" dirty="0">
                <a:latin typeface="Garamond" pitchFamily="18" charset="0"/>
              </a:rPr>
              <a:t>Sample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sz="600" dirty="0"/>
          </a:p>
          <a:p>
            <a:endParaRPr lang="en-US" sz="600" b="1" u="sng" dirty="0">
              <a:latin typeface="Garamond" pitchFamily="18" charset="0"/>
            </a:endParaRPr>
          </a:p>
          <a:p>
            <a:pPr>
              <a:buNone/>
            </a:pPr>
            <a:r>
              <a:rPr lang="en-US" b="1" u="sng" dirty="0">
                <a:latin typeface="Garamond" pitchFamily="18" charset="0"/>
              </a:rPr>
              <a:t>MSN Program, Loyola University Chicago</a:t>
            </a:r>
          </a:p>
          <a:p>
            <a:pPr>
              <a:buNone/>
            </a:pPr>
            <a:endParaRPr lang="en-US" sz="400" u="sng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Please provide an explicit statement in 300 words that includes the following:</a:t>
            </a:r>
          </a:p>
          <a:p>
            <a:pPr>
              <a:buNone/>
            </a:pPr>
            <a:endParaRPr lang="en-US" sz="400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1. Describe how your work experiences and professional interests have prepared you to be successful in the graduate program to which you have applied.</a:t>
            </a:r>
          </a:p>
          <a:p>
            <a:pPr>
              <a:buNone/>
            </a:pPr>
            <a:endParaRPr lang="en-US" sz="400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2. Discuss how completing the graduate program that you have selected will help you meet your professional goals.</a:t>
            </a:r>
          </a:p>
          <a:p>
            <a:pPr>
              <a:buNone/>
            </a:pP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400" b="1" dirty="0">
                <a:latin typeface="Garamond" pitchFamily="18" charset="0"/>
              </a:rPr>
              <a:t>Sample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600" dirty="0"/>
          </a:p>
          <a:p>
            <a:endParaRPr lang="en-US" sz="300" b="1" u="sng" dirty="0">
              <a:latin typeface="Garamond" pitchFamily="18" charset="0"/>
            </a:endParaRPr>
          </a:p>
          <a:p>
            <a:pPr>
              <a:buNone/>
            </a:pPr>
            <a:r>
              <a:rPr lang="en-US" b="1" u="sng" dirty="0">
                <a:latin typeface="Garamond" pitchFamily="18" charset="0"/>
              </a:rPr>
              <a:t>PhD Program, Loyola University Chicago</a:t>
            </a:r>
          </a:p>
          <a:p>
            <a:pPr>
              <a:buNone/>
            </a:pPr>
            <a:endParaRPr lang="en-US" sz="400" b="1" dirty="0">
              <a:latin typeface="Garamond" pitchFamily="18" charset="0"/>
            </a:endParaRP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	Please provide a statement describing your professional and academic goals. Indicate your intended area of research and any faculty mentors in this area with whom you would like to work. </a:t>
            </a:r>
            <a:r>
              <a:rPr lang="en-US" u="sng" dirty="0">
                <a:latin typeface="Garamond" pitchFamily="18" charset="0"/>
              </a:rPr>
              <a:t>You must submit a research or scholarly referenced paper as a part of your completed application</a:t>
            </a:r>
            <a:r>
              <a:rPr lang="en-US" dirty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772400" cy="1500187"/>
          </a:xfrm>
          <a:solidFill>
            <a:schemeClr val="accent4">
              <a:lumMod val="75000"/>
            </a:schemeClr>
          </a:solidFill>
          <a:ln w="38100">
            <a:solidFill>
              <a:srgbClr val="421227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latin typeface="Garamond" panose="02020404030301010803" pitchFamily="18" charset="0"/>
              </a:rPr>
              <a:t>			    </a:t>
            </a:r>
            <a:r>
              <a:rPr lang="en-US" sz="4800" b="1" dirty="0">
                <a:latin typeface="Garamond" panose="02020404030301010803" pitchFamily="18" charset="0"/>
              </a:rPr>
              <a:t>Getting started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334000" cy="35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24255</TotalTime>
  <Words>1868</Words>
  <Application>Microsoft Office PowerPoint</Application>
  <PresentationFormat>On-screen Show (4:3)</PresentationFormat>
  <Paragraphs>350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Garamond</vt:lpstr>
      <vt:lpstr>Nyala</vt:lpstr>
      <vt:lpstr>Wingdings</vt:lpstr>
      <vt:lpstr>Office Theme</vt:lpstr>
      <vt:lpstr>Writing Personal Statements for Graduate School Applications</vt:lpstr>
      <vt:lpstr>Intellectual Property Disclaimer</vt:lpstr>
      <vt:lpstr>PowerPoint Presentation</vt:lpstr>
      <vt:lpstr>Purposes of the Personal Statement</vt:lpstr>
      <vt:lpstr>Sample Prompts</vt:lpstr>
      <vt:lpstr>Sample Prompts</vt:lpstr>
      <vt:lpstr>Sample Prompts</vt:lpstr>
      <vt:lpstr>Sample Prompts</vt:lpstr>
      <vt:lpstr>PowerPoint Presentation</vt:lpstr>
      <vt:lpstr>Getting Started</vt:lpstr>
      <vt:lpstr>Sample Checklist: Post-MSN DNP Prompt</vt:lpstr>
      <vt:lpstr>Getting Started: Make an Outline</vt:lpstr>
      <vt:lpstr>Getting Started: Revise!</vt:lpstr>
      <vt:lpstr>PowerPoint Presentation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What do admissions boards look for?</vt:lpstr>
      <vt:lpstr>PowerPoint Presentation</vt:lpstr>
      <vt:lpstr>Dos and Don’ts</vt:lpstr>
      <vt:lpstr>Dos and Don’ts</vt:lpstr>
      <vt:lpstr>Dos and Don’ts</vt:lpstr>
      <vt:lpstr>Dos and Don’ts</vt:lpstr>
      <vt:lpstr>PowerPoint Presentation</vt:lpstr>
      <vt:lpstr>What to include, what to omit</vt:lpstr>
      <vt:lpstr>What to include, what to omit</vt:lpstr>
      <vt:lpstr>What to include, what to omit</vt:lpstr>
      <vt:lpstr>What to include, what to omit</vt:lpstr>
      <vt:lpstr>PowerPoint Presentation</vt:lpstr>
      <vt:lpstr>A personal statement should be…</vt:lpstr>
      <vt:lpstr>Proofreading and Editing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Successful</dc:title>
  <dc:creator>Whitney Kurtz-Ogilvie</dc:creator>
  <cp:lastModifiedBy>Strup, Sue H.</cp:lastModifiedBy>
  <cp:revision>322</cp:revision>
  <dcterms:created xsi:type="dcterms:W3CDTF">2010-11-02T23:53:21Z</dcterms:created>
  <dcterms:modified xsi:type="dcterms:W3CDTF">2021-03-25T15:04:03Z</dcterms:modified>
</cp:coreProperties>
</file>