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256" r:id="rId5"/>
    <p:sldId id="258" r:id="rId6"/>
    <p:sldId id="260" r:id="rId7"/>
    <p:sldId id="262" r:id="rId8"/>
    <p:sldId id="301" r:id="rId9"/>
    <p:sldId id="338" r:id="rId10"/>
    <p:sldId id="269" r:id="rId11"/>
    <p:sldId id="291" r:id="rId12"/>
    <p:sldId id="271" r:id="rId13"/>
    <p:sldId id="326" r:id="rId14"/>
    <p:sldId id="282" r:id="rId15"/>
    <p:sldId id="337" r:id="rId16"/>
    <p:sldId id="336" r:id="rId17"/>
    <p:sldId id="341" r:id="rId18"/>
    <p:sldId id="274" r:id="rId19"/>
    <p:sldId id="339" r:id="rId20"/>
    <p:sldId id="342" r:id="rId21"/>
    <p:sldId id="259" r:id="rId22"/>
    <p:sldId id="257" r:id="rId23"/>
    <p:sldId id="268" r:id="rId24"/>
    <p:sldId id="340" r:id="rId25"/>
    <p:sldId id="343" r:id="rId26"/>
    <p:sldId id="314" r:id="rId27"/>
    <p:sldId id="275" r:id="rId28"/>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9D7FA0DF-B45D-4E4A-9901-981D45131DC1}">
          <p14:sldIdLst>
            <p14:sldId id="256"/>
          </p14:sldIdLst>
        </p14:section>
        <p14:section name="Presenter" id="{3E22E2D0-2122-774B-8B01-C9E3DB80F814}">
          <p14:sldIdLst>
            <p14:sldId id="258"/>
          </p14:sldIdLst>
        </p14:section>
        <p14:section name="Agenda" id="{DD480CB2-9C3E-B547-A04B-C7B0236C40FC}">
          <p14:sldIdLst>
            <p14:sldId id="260"/>
          </p14:sldIdLst>
        </p14:section>
        <p14:section name="Introduce ACE" id="{7F664E21-7552-7044-A797-E7F4E7315AF1}">
          <p14:sldIdLst>
            <p14:sldId id="262"/>
            <p14:sldId id="301"/>
            <p14:sldId id="338"/>
            <p14:sldId id="269"/>
          </p14:sldIdLst>
        </p14:section>
        <p14:section name="Pricing" id="{54A5D41E-FBFA-9845-91CC-7AC273DEE0C2}">
          <p14:sldIdLst>
            <p14:sldId id="291"/>
            <p14:sldId id="271"/>
          </p14:sldIdLst>
        </p14:section>
        <p14:section name="Programs" id="{EFE1C3AA-A8CA-8E40-9389-AC0240DBB05D}">
          <p14:sldIdLst>
            <p14:sldId id="326"/>
            <p14:sldId id="282"/>
            <p14:sldId id="337"/>
            <p14:sldId id="336"/>
            <p14:sldId id="341"/>
            <p14:sldId id="274"/>
            <p14:sldId id="339"/>
            <p14:sldId id="342"/>
            <p14:sldId id="259"/>
            <p14:sldId id="257"/>
            <p14:sldId id="268"/>
            <p14:sldId id="340"/>
            <p14:sldId id="343"/>
            <p14:sldId id="314"/>
          </p14:sldIdLst>
        </p14:section>
        <p14:section name="Closing" id="{65E5D79B-2A15-3945-BA54-F1C1ECF1F146}">
          <p14:sldIdLst>
            <p14:sldId id="27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0A2C00-E111-32EA-4DB1-087A606DFEC6}" name="Christine Dickson" initials="CD" userId="S::christine.dickson@ace.edu::dd437da6-1d23-48fd-a833-c1d65c006d6f" providerId="AD"/>
  <p188:author id="{836EFA0D-9A64-BED0-264A-0485ACC4078A}" name="Marianne Schmeling" initials="MS" userId="S::marianne.schmeling@ace.edu::1a02ad2f-f686-455d-8974-5cd5577fba1e" providerId="AD"/>
  <p188:author id="{D5B4E43A-3BC6-83CA-DAF2-8F5285BE4711}" name="Tammy Boyer" initials="TB" userId="S::tammy.boyer3592@my.ace.edu::592c6d0c-e914-4d53-bab0-5df0ca1beb78" providerId="AD"/>
  <p188:author id="{1C3A7F48-E391-4519-96CD-2D48B2AB0A63}" name="Melissa Hill" initials="MH" userId="S::melissa.hill@ace.edu::55dd5aba-a696-4928-ad1d-68f692d9ed63" providerId="AD"/>
  <p188:author id="{B0C21061-EF75-E294-BE15-F8FD630317D0}" name="Colette Leima" initials="CL" userId="S::colette.leima@ace.edu::8e12fd42-095e-4407-a56b-001cc930ebcf" providerId="AD"/>
  <p188:author id="{A269D7FC-8DC9-D86D-2F14-2CC97845E1AF}" name="Mike Cook" initials="MC" userId="S::mike.cook@ace.edu::73d57744-7358-4059-900c-3b651eda0de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ammy Boyer" initials="TB" lastIdx="1" clrIdx="0">
    <p:extLst>
      <p:ext uri="{19B8F6BF-5375-455C-9EA6-DF929625EA0E}">
        <p15:presenceInfo xmlns:p15="http://schemas.microsoft.com/office/powerpoint/2012/main" userId="S::tammy.boyer@ace.edu::516dac69-828f-4547-bba3-66d3507af9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AFB9"/>
    <a:srgbClr val="EFAC21"/>
    <a:srgbClr val="B70404"/>
    <a:srgbClr val="1D7A8C"/>
    <a:srgbClr val="134182"/>
    <a:srgbClr val="EBF0F3"/>
    <a:srgbClr val="0A294C"/>
    <a:srgbClr val="9EB2BD"/>
    <a:srgbClr val="0521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2696EB-3F52-4B7D-8F43-67A760D64C4C}" v="17" dt="2023-03-01T00:21:54.541"/>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3"/>
    <p:restoredTop sz="60612" autoAdjust="0"/>
  </p:normalViewPr>
  <p:slideViewPr>
    <p:cSldViewPr snapToGrid="0">
      <p:cViewPr varScale="1">
        <p:scale>
          <a:sx n="77" d="100"/>
          <a:sy n="77" d="100"/>
        </p:scale>
        <p:origin x="36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nne Schmeling" userId="1a02ad2f-f686-455d-8974-5cd5577fba1e" providerId="ADAL" clId="{6B2696EB-3F52-4B7D-8F43-67A760D64C4C}"/>
    <pc:docChg chg="undo redo custSel addSld modSld sldOrd modSection modNotesMaster modHandout">
      <pc:chgData name="Marianne Schmeling" userId="1a02ad2f-f686-455d-8974-5cd5577fba1e" providerId="ADAL" clId="{6B2696EB-3F52-4B7D-8F43-67A760D64C4C}" dt="2023-03-01T00:38:40.981" v="2981"/>
      <pc:docMkLst>
        <pc:docMk/>
      </pc:docMkLst>
      <pc:sldChg chg="modNotesTx">
        <pc:chgData name="Marianne Schmeling" userId="1a02ad2f-f686-455d-8974-5cd5577fba1e" providerId="ADAL" clId="{6B2696EB-3F52-4B7D-8F43-67A760D64C4C}" dt="2023-02-28T23:23:32.250" v="1551" actId="20577"/>
        <pc:sldMkLst>
          <pc:docMk/>
          <pc:sldMk cId="1366911095" sldId="256"/>
        </pc:sldMkLst>
      </pc:sldChg>
      <pc:sldChg chg="modSp mod">
        <pc:chgData name="Marianne Schmeling" userId="1a02ad2f-f686-455d-8974-5cd5577fba1e" providerId="ADAL" clId="{6B2696EB-3F52-4B7D-8F43-67A760D64C4C}" dt="2023-02-28T23:59:43.050" v="2522" actId="20577"/>
        <pc:sldMkLst>
          <pc:docMk/>
          <pc:sldMk cId="1712788729" sldId="257"/>
        </pc:sldMkLst>
        <pc:spChg chg="mod">
          <ac:chgData name="Marianne Schmeling" userId="1a02ad2f-f686-455d-8974-5cd5577fba1e" providerId="ADAL" clId="{6B2696EB-3F52-4B7D-8F43-67A760D64C4C}" dt="2023-02-28T23:59:43.050" v="2522" actId="20577"/>
          <ac:spMkLst>
            <pc:docMk/>
            <pc:sldMk cId="1712788729" sldId="257"/>
            <ac:spMk id="6" creationId="{00000000-0000-0000-0000-000000000000}"/>
          </ac:spMkLst>
        </pc:spChg>
      </pc:sldChg>
      <pc:sldChg chg="modSp mod">
        <pc:chgData name="Marianne Schmeling" userId="1a02ad2f-f686-455d-8974-5cd5577fba1e" providerId="ADAL" clId="{6B2696EB-3F52-4B7D-8F43-67A760D64C4C}" dt="2023-02-22T22:24:08.739" v="72" actId="14100"/>
        <pc:sldMkLst>
          <pc:docMk/>
          <pc:sldMk cId="167198894" sldId="258"/>
        </pc:sldMkLst>
        <pc:spChg chg="mod">
          <ac:chgData name="Marianne Schmeling" userId="1a02ad2f-f686-455d-8974-5cd5577fba1e" providerId="ADAL" clId="{6B2696EB-3F52-4B7D-8F43-67A760D64C4C}" dt="2023-02-22T22:21:40.100" v="10" actId="20577"/>
          <ac:spMkLst>
            <pc:docMk/>
            <pc:sldMk cId="167198894" sldId="258"/>
            <ac:spMk id="23" creationId="{15E47649-A144-BFE4-2CC4-8529DAB401CB}"/>
          </ac:spMkLst>
        </pc:spChg>
        <pc:spChg chg="mod">
          <ac:chgData name="Marianne Schmeling" userId="1a02ad2f-f686-455d-8974-5cd5577fba1e" providerId="ADAL" clId="{6B2696EB-3F52-4B7D-8F43-67A760D64C4C}" dt="2023-02-22T22:24:08.739" v="72" actId="14100"/>
          <ac:spMkLst>
            <pc:docMk/>
            <pc:sldMk cId="167198894" sldId="258"/>
            <ac:spMk id="41" creationId="{B427208F-E2B7-684F-39A5-62E6095CC96E}"/>
          </ac:spMkLst>
        </pc:spChg>
      </pc:sldChg>
      <pc:sldChg chg="modSp mod">
        <pc:chgData name="Marianne Schmeling" userId="1a02ad2f-f686-455d-8974-5cd5577fba1e" providerId="ADAL" clId="{6B2696EB-3F52-4B7D-8F43-67A760D64C4C}" dt="2023-02-22T22:27:04.641" v="80" actId="27636"/>
        <pc:sldMkLst>
          <pc:docMk/>
          <pc:sldMk cId="2263744033" sldId="259"/>
        </pc:sldMkLst>
        <pc:spChg chg="mod">
          <ac:chgData name="Marianne Schmeling" userId="1a02ad2f-f686-455d-8974-5cd5577fba1e" providerId="ADAL" clId="{6B2696EB-3F52-4B7D-8F43-67A760D64C4C}" dt="2023-02-22T22:27:04.641" v="80" actId="27636"/>
          <ac:spMkLst>
            <pc:docMk/>
            <pc:sldMk cId="2263744033" sldId="259"/>
            <ac:spMk id="3" creationId="{00000000-0000-0000-0000-000000000000}"/>
          </ac:spMkLst>
        </pc:spChg>
      </pc:sldChg>
      <pc:sldChg chg="modSp mod modNotesTx">
        <pc:chgData name="Marianne Schmeling" userId="1a02ad2f-f686-455d-8974-5cd5577fba1e" providerId="ADAL" clId="{6B2696EB-3F52-4B7D-8F43-67A760D64C4C}" dt="2023-02-23T13:59:06.365" v="1519" actId="20577"/>
        <pc:sldMkLst>
          <pc:docMk/>
          <pc:sldMk cId="427485147" sldId="260"/>
        </pc:sldMkLst>
        <pc:spChg chg="mod">
          <ac:chgData name="Marianne Schmeling" userId="1a02ad2f-f686-455d-8974-5cd5577fba1e" providerId="ADAL" clId="{6B2696EB-3F52-4B7D-8F43-67A760D64C4C}" dt="2023-02-22T22:20:08.933" v="1" actId="27636"/>
          <ac:spMkLst>
            <pc:docMk/>
            <pc:sldMk cId="427485147" sldId="260"/>
            <ac:spMk id="3" creationId="{06203DAC-DD2D-83D3-1928-8AF6FCC418C6}"/>
          </ac:spMkLst>
        </pc:spChg>
      </pc:sldChg>
      <pc:sldChg chg="modNotesTx">
        <pc:chgData name="Marianne Schmeling" userId="1a02ad2f-f686-455d-8974-5cd5577fba1e" providerId="ADAL" clId="{6B2696EB-3F52-4B7D-8F43-67A760D64C4C}" dt="2023-03-01T00:05:21.422" v="2648" actId="20577"/>
        <pc:sldMkLst>
          <pc:docMk/>
          <pc:sldMk cId="3855803941" sldId="262"/>
        </pc:sldMkLst>
      </pc:sldChg>
      <pc:sldChg chg="modSp mod">
        <pc:chgData name="Marianne Schmeling" userId="1a02ad2f-f686-455d-8974-5cd5577fba1e" providerId="ADAL" clId="{6B2696EB-3F52-4B7D-8F43-67A760D64C4C}" dt="2023-02-22T22:24:50.670" v="74" actId="14100"/>
        <pc:sldMkLst>
          <pc:docMk/>
          <pc:sldMk cId="3244440149" sldId="268"/>
        </pc:sldMkLst>
        <pc:picChg chg="mod">
          <ac:chgData name="Marianne Schmeling" userId="1a02ad2f-f686-455d-8974-5cd5577fba1e" providerId="ADAL" clId="{6B2696EB-3F52-4B7D-8F43-67A760D64C4C}" dt="2023-02-22T22:24:50.670" v="74" actId="14100"/>
          <ac:picMkLst>
            <pc:docMk/>
            <pc:sldMk cId="3244440149" sldId="268"/>
            <ac:picMk id="34" creationId="{E6186228-DA08-4C83-BC35-5D4D41E99549}"/>
          </ac:picMkLst>
        </pc:picChg>
      </pc:sldChg>
      <pc:sldChg chg="modNotesTx">
        <pc:chgData name="Marianne Schmeling" userId="1a02ad2f-f686-455d-8974-5cd5577fba1e" providerId="ADAL" clId="{6B2696EB-3F52-4B7D-8F43-67A760D64C4C}" dt="2023-02-28T23:37:25.784" v="1579" actId="20577"/>
        <pc:sldMkLst>
          <pc:docMk/>
          <pc:sldMk cId="174341509" sldId="269"/>
        </pc:sldMkLst>
      </pc:sldChg>
      <pc:sldChg chg="ord modNotesTx">
        <pc:chgData name="Marianne Schmeling" userId="1a02ad2f-f686-455d-8974-5cd5577fba1e" providerId="ADAL" clId="{6B2696EB-3F52-4B7D-8F43-67A760D64C4C}" dt="2023-02-28T23:58:45.634" v="2480"/>
        <pc:sldMkLst>
          <pc:docMk/>
          <pc:sldMk cId="417353177" sldId="274"/>
        </pc:sldMkLst>
      </pc:sldChg>
      <pc:sldChg chg="modNotesTx">
        <pc:chgData name="Marianne Schmeling" userId="1a02ad2f-f686-455d-8974-5cd5577fba1e" providerId="ADAL" clId="{6B2696EB-3F52-4B7D-8F43-67A760D64C4C}" dt="2023-02-23T01:42:33.718" v="309" actId="20577"/>
        <pc:sldMkLst>
          <pc:docMk/>
          <pc:sldMk cId="714424840" sldId="291"/>
        </pc:sldMkLst>
      </pc:sldChg>
      <pc:sldChg chg="modSp mod ord">
        <pc:chgData name="Marianne Schmeling" userId="1a02ad2f-f686-455d-8974-5cd5577fba1e" providerId="ADAL" clId="{6B2696EB-3F52-4B7D-8F43-67A760D64C4C}" dt="2023-02-28T23:58:00.750" v="2474"/>
        <pc:sldMkLst>
          <pc:docMk/>
          <pc:sldMk cId="445900570" sldId="314"/>
        </pc:sldMkLst>
        <pc:spChg chg="mod">
          <ac:chgData name="Marianne Schmeling" userId="1a02ad2f-f686-455d-8974-5cd5577fba1e" providerId="ADAL" clId="{6B2696EB-3F52-4B7D-8F43-67A760D64C4C}" dt="2023-02-23T02:40:44.567" v="1324" actId="27636"/>
          <ac:spMkLst>
            <pc:docMk/>
            <pc:sldMk cId="445900570" sldId="314"/>
            <ac:spMk id="2" creationId="{AF630093-45BC-A84F-BF72-C2BF281BDA3E}"/>
          </ac:spMkLst>
        </pc:spChg>
      </pc:sldChg>
      <pc:sldChg chg="modNotesTx">
        <pc:chgData name="Marianne Schmeling" userId="1a02ad2f-f686-455d-8974-5cd5577fba1e" providerId="ADAL" clId="{6B2696EB-3F52-4B7D-8F43-67A760D64C4C}" dt="2023-02-28T23:55:42.330" v="2375" actId="20577"/>
        <pc:sldMkLst>
          <pc:docMk/>
          <pc:sldMk cId="36280926" sldId="326"/>
        </pc:sldMkLst>
      </pc:sldChg>
      <pc:sldChg chg="modNotesTx">
        <pc:chgData name="Marianne Schmeling" userId="1a02ad2f-f686-455d-8974-5cd5577fba1e" providerId="ADAL" clId="{6B2696EB-3F52-4B7D-8F43-67A760D64C4C}" dt="2023-02-28T23:33:02.289" v="1561"/>
        <pc:sldMkLst>
          <pc:docMk/>
          <pc:sldMk cId="3283236662" sldId="336"/>
        </pc:sldMkLst>
      </pc:sldChg>
      <pc:sldChg chg="modNotesTx">
        <pc:chgData name="Marianne Schmeling" userId="1a02ad2f-f686-455d-8974-5cd5577fba1e" providerId="ADAL" clId="{6B2696EB-3F52-4B7D-8F43-67A760D64C4C}" dt="2023-02-23T01:48:59.039" v="388" actId="20577"/>
        <pc:sldMkLst>
          <pc:docMk/>
          <pc:sldMk cId="1530563433" sldId="337"/>
        </pc:sldMkLst>
      </pc:sldChg>
      <pc:sldChg chg="ord">
        <pc:chgData name="Marianne Schmeling" userId="1a02ad2f-f686-455d-8974-5cd5577fba1e" providerId="ADAL" clId="{6B2696EB-3F52-4B7D-8F43-67A760D64C4C}" dt="2023-02-28T23:58:28.767" v="2478"/>
        <pc:sldMkLst>
          <pc:docMk/>
          <pc:sldMk cId="3855436849" sldId="339"/>
        </pc:sldMkLst>
      </pc:sldChg>
      <pc:sldChg chg="modSp mod">
        <pc:chgData name="Marianne Schmeling" userId="1a02ad2f-f686-455d-8974-5cd5577fba1e" providerId="ADAL" clId="{6B2696EB-3F52-4B7D-8F43-67A760D64C4C}" dt="2023-02-22T22:25:44.965" v="76" actId="255"/>
        <pc:sldMkLst>
          <pc:docMk/>
          <pc:sldMk cId="1921591982" sldId="340"/>
        </pc:sldMkLst>
        <pc:spChg chg="mod">
          <ac:chgData name="Marianne Schmeling" userId="1a02ad2f-f686-455d-8974-5cd5577fba1e" providerId="ADAL" clId="{6B2696EB-3F52-4B7D-8F43-67A760D64C4C}" dt="2023-02-22T22:25:44.965" v="76" actId="255"/>
          <ac:spMkLst>
            <pc:docMk/>
            <pc:sldMk cId="1921591982" sldId="340"/>
            <ac:spMk id="3" creationId="{C7B37B32-FEBA-47EC-A658-B3E1B6986057}"/>
          </ac:spMkLst>
        </pc:spChg>
      </pc:sldChg>
      <pc:sldChg chg="addSp delSp modSp new mod modClrScheme chgLayout modNotesTx">
        <pc:chgData name="Marianne Schmeling" userId="1a02ad2f-f686-455d-8974-5cd5577fba1e" providerId="ADAL" clId="{6B2696EB-3F52-4B7D-8F43-67A760D64C4C}" dt="2023-02-28T23:55:57.605" v="2380"/>
        <pc:sldMkLst>
          <pc:docMk/>
          <pc:sldMk cId="2400975165" sldId="341"/>
        </pc:sldMkLst>
        <pc:spChg chg="add del mod">
          <ac:chgData name="Marianne Schmeling" userId="1a02ad2f-f686-455d-8974-5cd5577fba1e" providerId="ADAL" clId="{6B2696EB-3F52-4B7D-8F43-67A760D64C4C}" dt="2023-02-28T23:48:53.300" v="2223" actId="26606"/>
          <ac:spMkLst>
            <pc:docMk/>
            <pc:sldMk cId="2400975165" sldId="341"/>
            <ac:spMk id="3" creationId="{AA2021D1-DA26-4CE0-9E7C-0B5D700CE9A7}"/>
          </ac:spMkLst>
        </pc:spChg>
        <pc:spChg chg="add mod">
          <ac:chgData name="Marianne Schmeling" userId="1a02ad2f-f686-455d-8974-5cd5577fba1e" providerId="ADAL" clId="{6B2696EB-3F52-4B7D-8F43-67A760D64C4C}" dt="2023-02-28T23:54:35.486" v="2374" actId="14100"/>
          <ac:spMkLst>
            <pc:docMk/>
            <pc:sldMk cId="2400975165" sldId="341"/>
            <ac:spMk id="6" creationId="{AC0D17E1-B6F9-4131-80A6-8F44581702D8}"/>
          </ac:spMkLst>
        </pc:spChg>
        <pc:graphicFrameChg chg="add mod modGraphic">
          <ac:chgData name="Marianne Schmeling" userId="1a02ad2f-f686-455d-8974-5cd5577fba1e" providerId="ADAL" clId="{6B2696EB-3F52-4B7D-8F43-67A760D64C4C}" dt="2023-02-28T23:50:12.184" v="2232" actId="113"/>
          <ac:graphicFrameMkLst>
            <pc:docMk/>
            <pc:sldMk cId="2400975165" sldId="341"/>
            <ac:graphicFrameMk id="5" creationId="{ABDE1C1C-3ABF-BE01-D702-940BD6D4DC99}"/>
          </ac:graphicFrameMkLst>
        </pc:graphicFrameChg>
      </pc:sldChg>
      <pc:sldChg chg="addSp modSp new mod modClrScheme chgLayout">
        <pc:chgData name="Marianne Schmeling" userId="1a02ad2f-f686-455d-8974-5cd5577fba1e" providerId="ADAL" clId="{6B2696EB-3F52-4B7D-8F43-67A760D64C4C}" dt="2023-02-28T23:57:26.200" v="2472" actId="20577"/>
        <pc:sldMkLst>
          <pc:docMk/>
          <pc:sldMk cId="3182485853" sldId="342"/>
        </pc:sldMkLst>
        <pc:spChg chg="add mod">
          <ac:chgData name="Marianne Schmeling" userId="1a02ad2f-f686-455d-8974-5cd5577fba1e" providerId="ADAL" clId="{6B2696EB-3F52-4B7D-8F43-67A760D64C4C}" dt="2023-02-28T23:57:26.200" v="2472" actId="20577"/>
          <ac:spMkLst>
            <pc:docMk/>
            <pc:sldMk cId="3182485853" sldId="342"/>
            <ac:spMk id="2" creationId="{4B66BB9B-356B-4F3B-9A6C-9BAE2AD2FF5D}"/>
          </ac:spMkLst>
        </pc:spChg>
      </pc:sldChg>
      <pc:sldChg chg="addSp delSp modSp new mod modClrScheme chgLayout modNotesTx">
        <pc:chgData name="Marianne Schmeling" userId="1a02ad2f-f686-455d-8974-5cd5577fba1e" providerId="ADAL" clId="{6B2696EB-3F52-4B7D-8F43-67A760D64C4C}" dt="2023-03-01T00:38:40.981" v="2981"/>
        <pc:sldMkLst>
          <pc:docMk/>
          <pc:sldMk cId="922400478" sldId="343"/>
        </pc:sldMkLst>
        <pc:spChg chg="del">
          <ac:chgData name="Marianne Schmeling" userId="1a02ad2f-f686-455d-8974-5cd5577fba1e" providerId="ADAL" clId="{6B2696EB-3F52-4B7D-8F43-67A760D64C4C}" dt="2023-03-01T00:17:37.871" v="2650" actId="700"/>
          <ac:spMkLst>
            <pc:docMk/>
            <pc:sldMk cId="922400478" sldId="343"/>
            <ac:spMk id="2" creationId="{617FF199-B695-4EF4-92DC-C5A6718C3579}"/>
          </ac:spMkLst>
        </pc:spChg>
        <pc:spChg chg="add mod">
          <ac:chgData name="Marianne Schmeling" userId="1a02ad2f-f686-455d-8974-5cd5577fba1e" providerId="ADAL" clId="{6B2696EB-3F52-4B7D-8F43-67A760D64C4C}" dt="2023-03-01T00:21:11.521" v="2769" actId="20577"/>
          <ac:spMkLst>
            <pc:docMk/>
            <pc:sldMk cId="922400478" sldId="343"/>
            <ac:spMk id="3" creationId="{555D1B00-95EF-4B53-AD13-25EDC71E40E4}"/>
          </ac:spMkLst>
        </pc:spChg>
        <pc:spChg chg="add mod">
          <ac:chgData name="Marianne Schmeling" userId="1a02ad2f-f686-455d-8974-5cd5577fba1e" providerId="ADAL" clId="{6B2696EB-3F52-4B7D-8F43-67A760D64C4C}" dt="2023-03-01T00:20:56.954" v="2766" actId="255"/>
          <ac:spMkLst>
            <pc:docMk/>
            <pc:sldMk cId="922400478" sldId="343"/>
            <ac:spMk id="4" creationId="{FFD26674-01A2-4190-92C8-2A7DCC1FEBB5}"/>
          </ac:spMkLst>
        </pc:spChg>
        <pc:spChg chg="add mod">
          <ac:chgData name="Marianne Schmeling" userId="1a02ad2f-f686-455d-8974-5cd5577fba1e" providerId="ADAL" clId="{6B2696EB-3F52-4B7D-8F43-67A760D64C4C}" dt="2023-03-01T00:22:19.303" v="2780" actId="14100"/>
          <ac:spMkLst>
            <pc:docMk/>
            <pc:sldMk cId="922400478" sldId="343"/>
            <ac:spMk id="5" creationId="{6E77CDC8-614D-442C-B033-32B2578EB4F9}"/>
          </ac:spMkLst>
        </pc:spChg>
        <pc:spChg chg="add mod">
          <ac:chgData name="Marianne Schmeling" userId="1a02ad2f-f686-455d-8974-5cd5577fba1e" providerId="ADAL" clId="{6B2696EB-3F52-4B7D-8F43-67A760D64C4C}" dt="2023-03-01T00:38:40.981" v="2981"/>
          <ac:spMkLst>
            <pc:docMk/>
            <pc:sldMk cId="922400478" sldId="343"/>
            <ac:spMk id="6" creationId="{4E341D3D-F4FD-4FB3-A1D4-1DC7750DFF26}"/>
          </ac:spMkLst>
        </pc:spChg>
        <pc:spChg chg="add del mod">
          <ac:chgData name="Marianne Schmeling" userId="1a02ad2f-f686-455d-8974-5cd5577fba1e" providerId="ADAL" clId="{6B2696EB-3F52-4B7D-8F43-67A760D64C4C}" dt="2023-03-01T00:19:19.605" v="2710" actId="14100"/>
          <ac:spMkLst>
            <pc:docMk/>
            <pc:sldMk cId="922400478" sldId="343"/>
            <ac:spMk id="8" creationId="{E2DA1364-4A99-4DD1-8C2A-DDE6BEFC46DC}"/>
          </ac:spMkLst>
        </pc:spChg>
        <pc:spChg chg="add">
          <ac:chgData name="Marianne Schmeling" userId="1a02ad2f-f686-455d-8974-5cd5577fba1e" providerId="ADAL" clId="{6B2696EB-3F52-4B7D-8F43-67A760D64C4C}" dt="2023-03-01T00:19:10.353" v="2704" actId="22"/>
          <ac:spMkLst>
            <pc:docMk/>
            <pc:sldMk cId="922400478" sldId="343"/>
            <ac:spMk id="10" creationId="{835C0607-E59C-40AE-B8EC-B93F1026B24B}"/>
          </ac:spMkLst>
        </pc:spChg>
        <pc:picChg chg="add mod">
          <ac:chgData name="Marianne Schmeling" userId="1a02ad2f-f686-455d-8974-5cd5577fba1e" providerId="ADAL" clId="{6B2696EB-3F52-4B7D-8F43-67A760D64C4C}" dt="2023-03-01T00:22:12.420" v="2778" actId="14100"/>
          <ac:picMkLst>
            <pc:docMk/>
            <pc:sldMk cId="922400478" sldId="343"/>
            <ac:picMk id="11" creationId="{77D020D6-E7D3-4CEA-BAC1-CE39CD0D9001}"/>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87D387-7A18-48B6-919C-4A07B014AA17}" type="doc">
      <dgm:prSet loTypeId="urn:microsoft.com/office/officeart/2005/8/layout/default" loCatId="list" qsTypeId="urn:microsoft.com/office/officeart/2005/8/quickstyle/simple5" qsCatId="simple" csTypeId="urn:microsoft.com/office/officeart/2005/8/colors/accent3_2" csCatId="accent3" phldr="1"/>
      <dgm:spPr/>
      <dgm:t>
        <a:bodyPr/>
        <a:lstStyle/>
        <a:p>
          <a:endParaRPr lang="en-US"/>
        </a:p>
      </dgm:t>
    </dgm:pt>
    <dgm:pt modelId="{CC3ACC4F-769B-4EF9-BE7A-FDD1CE24E240}">
      <dgm:prSet/>
      <dgm:spPr/>
      <dgm:t>
        <a:bodyPr/>
        <a:lstStyle/>
        <a:p>
          <a:r>
            <a:rPr lang="en-US" b="1" dirty="0">
              <a:solidFill>
                <a:schemeClr val="tx1"/>
              </a:solidFill>
            </a:rPr>
            <a:t>Ed.D. in Nursing Education career positions:</a:t>
          </a:r>
        </a:p>
      </dgm:t>
    </dgm:pt>
    <dgm:pt modelId="{3EA73DE8-A223-4BDF-8918-82C6BD035605}" type="parTrans" cxnId="{B802205E-78F4-4F32-96F3-AD86CC5FD5E8}">
      <dgm:prSet/>
      <dgm:spPr/>
      <dgm:t>
        <a:bodyPr/>
        <a:lstStyle/>
        <a:p>
          <a:endParaRPr lang="en-US"/>
        </a:p>
      </dgm:t>
    </dgm:pt>
    <dgm:pt modelId="{13BCA63B-EA61-4020-A2DA-8CE3F11CC56C}" type="sibTrans" cxnId="{B802205E-78F4-4F32-96F3-AD86CC5FD5E8}">
      <dgm:prSet/>
      <dgm:spPr/>
      <dgm:t>
        <a:bodyPr/>
        <a:lstStyle/>
        <a:p>
          <a:endParaRPr lang="en-US"/>
        </a:p>
      </dgm:t>
    </dgm:pt>
    <dgm:pt modelId="{D4C6970A-7942-4CC6-9BD3-8ACAFF68E61B}">
      <dgm:prSet/>
      <dgm:spPr/>
      <dgm:t>
        <a:bodyPr/>
        <a:lstStyle/>
        <a:p>
          <a:r>
            <a:rPr lang="en-US" dirty="0"/>
            <a:t>Nursing Professor or Nurse Educator</a:t>
          </a:r>
        </a:p>
      </dgm:t>
    </dgm:pt>
    <dgm:pt modelId="{5D6904FB-47EE-4B7F-8366-3BAA3D1E409B}" type="parTrans" cxnId="{FF5AE46B-C4F7-4AE4-A34C-323EC7D2D248}">
      <dgm:prSet/>
      <dgm:spPr/>
      <dgm:t>
        <a:bodyPr/>
        <a:lstStyle/>
        <a:p>
          <a:endParaRPr lang="en-US"/>
        </a:p>
      </dgm:t>
    </dgm:pt>
    <dgm:pt modelId="{0264D7A9-7322-4E1F-81B9-19A102C49F83}" type="sibTrans" cxnId="{FF5AE46B-C4F7-4AE4-A34C-323EC7D2D248}">
      <dgm:prSet/>
      <dgm:spPr/>
      <dgm:t>
        <a:bodyPr/>
        <a:lstStyle/>
        <a:p>
          <a:endParaRPr lang="en-US"/>
        </a:p>
      </dgm:t>
    </dgm:pt>
    <dgm:pt modelId="{36253717-D2C9-485E-8BDC-92BF88E45AD1}">
      <dgm:prSet/>
      <dgm:spPr/>
      <dgm:t>
        <a:bodyPr/>
        <a:lstStyle/>
        <a:p>
          <a:r>
            <a:rPr lang="en-US"/>
            <a:t>Director of Nursing |Director of Education</a:t>
          </a:r>
        </a:p>
      </dgm:t>
    </dgm:pt>
    <dgm:pt modelId="{124179B1-783A-4E86-91FC-66F7848D4F72}" type="parTrans" cxnId="{80FF9364-F348-42A0-8C52-6F453FF3D000}">
      <dgm:prSet/>
      <dgm:spPr/>
      <dgm:t>
        <a:bodyPr/>
        <a:lstStyle/>
        <a:p>
          <a:endParaRPr lang="en-US"/>
        </a:p>
      </dgm:t>
    </dgm:pt>
    <dgm:pt modelId="{13F77357-99CF-4B14-A72E-650C78DB65DD}" type="sibTrans" cxnId="{80FF9364-F348-42A0-8C52-6F453FF3D000}">
      <dgm:prSet/>
      <dgm:spPr/>
      <dgm:t>
        <a:bodyPr/>
        <a:lstStyle/>
        <a:p>
          <a:endParaRPr lang="en-US"/>
        </a:p>
      </dgm:t>
    </dgm:pt>
    <dgm:pt modelId="{1B8C6983-3E9F-4129-90AA-B7370FAAE301}">
      <dgm:prSet/>
      <dgm:spPr/>
      <dgm:t>
        <a:bodyPr/>
        <a:lstStyle/>
        <a:p>
          <a:r>
            <a:rPr lang="en-US"/>
            <a:t>Director of Undergraduate Nursing</a:t>
          </a:r>
        </a:p>
      </dgm:t>
    </dgm:pt>
    <dgm:pt modelId="{1717AFB6-F210-42A6-99AB-A233E6728910}" type="parTrans" cxnId="{4631EC46-BB0E-4C19-B27E-72FD6638A4DF}">
      <dgm:prSet/>
      <dgm:spPr/>
      <dgm:t>
        <a:bodyPr/>
        <a:lstStyle/>
        <a:p>
          <a:endParaRPr lang="en-US"/>
        </a:p>
      </dgm:t>
    </dgm:pt>
    <dgm:pt modelId="{5A3393BE-441B-4FD1-8C5E-B3C5C8AFA88D}" type="sibTrans" cxnId="{4631EC46-BB0E-4C19-B27E-72FD6638A4DF}">
      <dgm:prSet/>
      <dgm:spPr/>
      <dgm:t>
        <a:bodyPr/>
        <a:lstStyle/>
        <a:p>
          <a:endParaRPr lang="en-US"/>
        </a:p>
      </dgm:t>
    </dgm:pt>
    <dgm:pt modelId="{A5A8E390-8490-44CD-B99F-D16401F4148E}">
      <dgm:prSet/>
      <dgm:spPr/>
      <dgm:t>
        <a:bodyPr/>
        <a:lstStyle/>
        <a:p>
          <a:r>
            <a:rPr lang="en-US"/>
            <a:t>Director of Graduate Education</a:t>
          </a:r>
        </a:p>
      </dgm:t>
    </dgm:pt>
    <dgm:pt modelId="{694F3459-445A-4BC2-9F3B-9F9D948E6163}" type="parTrans" cxnId="{12A835BD-543C-40CA-82EB-7BCC413324B2}">
      <dgm:prSet/>
      <dgm:spPr/>
      <dgm:t>
        <a:bodyPr/>
        <a:lstStyle/>
        <a:p>
          <a:endParaRPr lang="en-US"/>
        </a:p>
      </dgm:t>
    </dgm:pt>
    <dgm:pt modelId="{E3D13972-3DBC-433A-B59D-D493A81CF2BF}" type="sibTrans" cxnId="{12A835BD-543C-40CA-82EB-7BCC413324B2}">
      <dgm:prSet/>
      <dgm:spPr/>
      <dgm:t>
        <a:bodyPr/>
        <a:lstStyle/>
        <a:p>
          <a:endParaRPr lang="en-US"/>
        </a:p>
      </dgm:t>
    </dgm:pt>
    <dgm:pt modelId="{F210D732-A665-4ABE-A653-2F900D23398F}">
      <dgm:prSet/>
      <dgm:spPr/>
      <dgm:t>
        <a:bodyPr/>
        <a:lstStyle/>
        <a:p>
          <a:r>
            <a:rPr lang="en-US"/>
            <a:t>Clinical Nursing Instructor</a:t>
          </a:r>
        </a:p>
      </dgm:t>
    </dgm:pt>
    <dgm:pt modelId="{950B7F83-E158-4814-AF6D-C616F8081F6C}" type="parTrans" cxnId="{4700A3BE-D892-4108-AF41-1F6EF05F8942}">
      <dgm:prSet/>
      <dgm:spPr/>
      <dgm:t>
        <a:bodyPr/>
        <a:lstStyle/>
        <a:p>
          <a:endParaRPr lang="en-US"/>
        </a:p>
      </dgm:t>
    </dgm:pt>
    <dgm:pt modelId="{F899A141-B9EB-42CA-8D99-474B8F5E0A62}" type="sibTrans" cxnId="{4700A3BE-D892-4108-AF41-1F6EF05F8942}">
      <dgm:prSet/>
      <dgm:spPr/>
      <dgm:t>
        <a:bodyPr/>
        <a:lstStyle/>
        <a:p>
          <a:endParaRPr lang="en-US"/>
        </a:p>
      </dgm:t>
    </dgm:pt>
    <dgm:pt modelId="{C191460E-09F7-4459-9083-D0232446A28D}">
      <dgm:prSet/>
      <dgm:spPr/>
      <dgm:t>
        <a:bodyPr/>
        <a:lstStyle/>
        <a:p>
          <a:r>
            <a:rPr lang="en-US"/>
            <a:t>Chief Nursing Officer</a:t>
          </a:r>
        </a:p>
      </dgm:t>
    </dgm:pt>
    <dgm:pt modelId="{0F1C1A34-0D9C-497C-9397-4A529415E1A1}" type="parTrans" cxnId="{EF220AC5-A5B4-4F4A-91C9-3700EC391D18}">
      <dgm:prSet/>
      <dgm:spPr/>
      <dgm:t>
        <a:bodyPr/>
        <a:lstStyle/>
        <a:p>
          <a:endParaRPr lang="en-US"/>
        </a:p>
      </dgm:t>
    </dgm:pt>
    <dgm:pt modelId="{191F71AB-A655-43D9-9575-314847EF10A4}" type="sibTrans" cxnId="{EF220AC5-A5B4-4F4A-91C9-3700EC391D18}">
      <dgm:prSet/>
      <dgm:spPr/>
      <dgm:t>
        <a:bodyPr/>
        <a:lstStyle/>
        <a:p>
          <a:endParaRPr lang="en-US"/>
        </a:p>
      </dgm:t>
    </dgm:pt>
    <dgm:pt modelId="{F2806053-567E-461D-B282-E4F1B634A256}">
      <dgm:prSet/>
      <dgm:spPr/>
      <dgm:t>
        <a:bodyPr/>
        <a:lstStyle/>
        <a:p>
          <a:r>
            <a:rPr lang="en-US" dirty="0"/>
            <a:t>Policy Maker</a:t>
          </a:r>
        </a:p>
      </dgm:t>
    </dgm:pt>
    <dgm:pt modelId="{3EF8F730-6C08-46E9-954F-631000055A68}" type="parTrans" cxnId="{10257C9A-ED64-47BC-8F38-17CE6D49FE02}">
      <dgm:prSet/>
      <dgm:spPr/>
      <dgm:t>
        <a:bodyPr/>
        <a:lstStyle/>
        <a:p>
          <a:endParaRPr lang="en-US"/>
        </a:p>
      </dgm:t>
    </dgm:pt>
    <dgm:pt modelId="{1B7332CE-9076-49A2-B311-B90DCD7A4815}" type="sibTrans" cxnId="{10257C9A-ED64-47BC-8F38-17CE6D49FE02}">
      <dgm:prSet/>
      <dgm:spPr/>
      <dgm:t>
        <a:bodyPr/>
        <a:lstStyle/>
        <a:p>
          <a:endParaRPr lang="en-US"/>
        </a:p>
      </dgm:t>
    </dgm:pt>
    <dgm:pt modelId="{D341BC63-3AAC-462A-ABB3-30115D47C087}">
      <dgm:prSet/>
      <dgm:spPr/>
      <dgm:t>
        <a:bodyPr/>
        <a:lstStyle/>
        <a:p>
          <a:r>
            <a:rPr lang="en-US"/>
            <a:t>Director of Nursing Professional Development</a:t>
          </a:r>
        </a:p>
      </dgm:t>
    </dgm:pt>
    <dgm:pt modelId="{3C20A0E6-6BC3-4B5D-A0DA-3B9736E85E62}" type="parTrans" cxnId="{9CCF035C-9797-4127-8C6F-BCB68606E0E1}">
      <dgm:prSet/>
      <dgm:spPr/>
      <dgm:t>
        <a:bodyPr/>
        <a:lstStyle/>
        <a:p>
          <a:endParaRPr lang="en-US"/>
        </a:p>
      </dgm:t>
    </dgm:pt>
    <dgm:pt modelId="{FE9B30F4-14FD-4656-9661-5E067B17F61D}" type="sibTrans" cxnId="{9CCF035C-9797-4127-8C6F-BCB68606E0E1}">
      <dgm:prSet/>
      <dgm:spPr/>
      <dgm:t>
        <a:bodyPr/>
        <a:lstStyle/>
        <a:p>
          <a:endParaRPr lang="en-US"/>
        </a:p>
      </dgm:t>
    </dgm:pt>
    <dgm:pt modelId="{2A999671-DAD4-4250-93CA-932A4B42D635}">
      <dgm:prSet/>
      <dgm:spPr/>
      <dgm:t>
        <a:bodyPr/>
        <a:lstStyle/>
        <a:p>
          <a:r>
            <a:rPr lang="en-US"/>
            <a:t>Continuing Education Director</a:t>
          </a:r>
        </a:p>
      </dgm:t>
    </dgm:pt>
    <dgm:pt modelId="{B6FF223F-5B7F-4C4E-B276-637DE2E4AAA4}" type="parTrans" cxnId="{9F5CADDC-6621-4615-B533-B6098D249022}">
      <dgm:prSet/>
      <dgm:spPr/>
      <dgm:t>
        <a:bodyPr/>
        <a:lstStyle/>
        <a:p>
          <a:endParaRPr lang="en-US"/>
        </a:p>
      </dgm:t>
    </dgm:pt>
    <dgm:pt modelId="{1F677AB1-22B0-441D-A0C1-1780FE71C85C}" type="sibTrans" cxnId="{9F5CADDC-6621-4615-B533-B6098D249022}">
      <dgm:prSet/>
      <dgm:spPr/>
      <dgm:t>
        <a:bodyPr/>
        <a:lstStyle/>
        <a:p>
          <a:endParaRPr lang="en-US"/>
        </a:p>
      </dgm:t>
    </dgm:pt>
    <dgm:pt modelId="{E6963ECD-1F56-48F5-B352-2DFD68ABF758}">
      <dgm:prSet/>
      <dgm:spPr/>
      <dgm:t>
        <a:bodyPr/>
        <a:lstStyle/>
        <a:p>
          <a:r>
            <a:rPr lang="en-US"/>
            <a:t>Epic System Educator | Trainer</a:t>
          </a:r>
        </a:p>
      </dgm:t>
    </dgm:pt>
    <dgm:pt modelId="{BB8CB3FA-2B85-4967-B058-CF7C3122A66C}" type="parTrans" cxnId="{D1658B20-5423-4BC7-A120-2FC6FC7227B6}">
      <dgm:prSet/>
      <dgm:spPr/>
      <dgm:t>
        <a:bodyPr/>
        <a:lstStyle/>
        <a:p>
          <a:endParaRPr lang="en-US"/>
        </a:p>
      </dgm:t>
    </dgm:pt>
    <dgm:pt modelId="{74BB3BF3-18A6-4CDD-A60D-F9FEF10AD024}" type="sibTrans" cxnId="{D1658B20-5423-4BC7-A120-2FC6FC7227B6}">
      <dgm:prSet/>
      <dgm:spPr/>
      <dgm:t>
        <a:bodyPr/>
        <a:lstStyle/>
        <a:p>
          <a:endParaRPr lang="en-US"/>
        </a:p>
      </dgm:t>
    </dgm:pt>
    <dgm:pt modelId="{6AB2BF1D-0F3C-451A-A626-685C4C4A1050}">
      <dgm:prSet/>
      <dgm:spPr/>
      <dgm:t>
        <a:bodyPr/>
        <a:lstStyle/>
        <a:p>
          <a:r>
            <a:rPr lang="en-US"/>
            <a:t>RN Education Specialist</a:t>
          </a:r>
        </a:p>
      </dgm:t>
    </dgm:pt>
    <dgm:pt modelId="{FFC967C3-2D23-4E62-807A-0680B27DD422}" type="parTrans" cxnId="{E41FBC8E-5F44-4077-A323-4BF999BF9120}">
      <dgm:prSet/>
      <dgm:spPr/>
      <dgm:t>
        <a:bodyPr/>
        <a:lstStyle/>
        <a:p>
          <a:endParaRPr lang="en-US"/>
        </a:p>
      </dgm:t>
    </dgm:pt>
    <dgm:pt modelId="{AE195BC6-98AA-4681-97A0-F7A6910B3371}" type="sibTrans" cxnId="{E41FBC8E-5F44-4077-A323-4BF999BF9120}">
      <dgm:prSet/>
      <dgm:spPr/>
      <dgm:t>
        <a:bodyPr/>
        <a:lstStyle/>
        <a:p>
          <a:endParaRPr lang="en-US"/>
        </a:p>
      </dgm:t>
    </dgm:pt>
    <dgm:pt modelId="{79F35412-81D5-44A7-ADA9-05882466C611}">
      <dgm:prSet/>
      <dgm:spPr/>
      <dgm:t>
        <a:bodyPr/>
        <a:lstStyle/>
        <a:p>
          <a:r>
            <a:rPr lang="en-US"/>
            <a:t>Clinical Nurse Consultant</a:t>
          </a:r>
        </a:p>
      </dgm:t>
    </dgm:pt>
    <dgm:pt modelId="{1D118496-4F68-45DE-A54F-4BCF74BB841E}" type="parTrans" cxnId="{DDDF4A7D-7F69-4A8C-9EEA-62B26BDAB67F}">
      <dgm:prSet/>
      <dgm:spPr/>
      <dgm:t>
        <a:bodyPr/>
        <a:lstStyle/>
        <a:p>
          <a:endParaRPr lang="en-US"/>
        </a:p>
      </dgm:t>
    </dgm:pt>
    <dgm:pt modelId="{22028A3C-0A24-4F79-8D28-2BBDD63FDA0B}" type="sibTrans" cxnId="{DDDF4A7D-7F69-4A8C-9EEA-62B26BDAB67F}">
      <dgm:prSet/>
      <dgm:spPr/>
      <dgm:t>
        <a:bodyPr/>
        <a:lstStyle/>
        <a:p>
          <a:endParaRPr lang="en-US"/>
        </a:p>
      </dgm:t>
    </dgm:pt>
    <dgm:pt modelId="{3F2B4C27-7317-46BA-ACBD-4071309C9B5C}">
      <dgm:prSet/>
      <dgm:spPr/>
      <dgm:t>
        <a:bodyPr/>
        <a:lstStyle/>
        <a:p>
          <a:r>
            <a:rPr lang="en-US"/>
            <a:t>Chief Learning Officer</a:t>
          </a:r>
        </a:p>
      </dgm:t>
    </dgm:pt>
    <dgm:pt modelId="{F69AE94F-6379-4FC0-A651-57757FECB001}" type="parTrans" cxnId="{37A59C11-74F0-4C31-AC95-70A67CDD6A52}">
      <dgm:prSet/>
      <dgm:spPr/>
      <dgm:t>
        <a:bodyPr/>
        <a:lstStyle/>
        <a:p>
          <a:endParaRPr lang="en-US"/>
        </a:p>
      </dgm:t>
    </dgm:pt>
    <dgm:pt modelId="{078F04AC-4E76-4518-9585-F87719244C96}" type="sibTrans" cxnId="{37A59C11-74F0-4C31-AC95-70A67CDD6A52}">
      <dgm:prSet/>
      <dgm:spPr/>
      <dgm:t>
        <a:bodyPr/>
        <a:lstStyle/>
        <a:p>
          <a:endParaRPr lang="en-US"/>
        </a:p>
      </dgm:t>
    </dgm:pt>
    <dgm:pt modelId="{22699B31-A19D-4C57-B951-74E99E4EEF1E}">
      <dgm:prSet/>
      <dgm:spPr/>
      <dgm:t>
        <a:bodyPr/>
        <a:lstStyle/>
        <a:p>
          <a:r>
            <a:rPr lang="en-US"/>
            <a:t>Education Administrator</a:t>
          </a:r>
        </a:p>
      </dgm:t>
    </dgm:pt>
    <dgm:pt modelId="{38CC458B-CB46-424D-8F49-F1D2FB6AFD9E}" type="parTrans" cxnId="{7E6DEDEE-007C-438D-8EC9-F3F45539912E}">
      <dgm:prSet/>
      <dgm:spPr/>
      <dgm:t>
        <a:bodyPr/>
        <a:lstStyle/>
        <a:p>
          <a:endParaRPr lang="en-US"/>
        </a:p>
      </dgm:t>
    </dgm:pt>
    <dgm:pt modelId="{0412441E-9A33-43D0-8ED3-441ADD677614}" type="sibTrans" cxnId="{7E6DEDEE-007C-438D-8EC9-F3F45539912E}">
      <dgm:prSet/>
      <dgm:spPr/>
      <dgm:t>
        <a:bodyPr/>
        <a:lstStyle/>
        <a:p>
          <a:endParaRPr lang="en-US"/>
        </a:p>
      </dgm:t>
    </dgm:pt>
    <dgm:pt modelId="{1C697366-D4B1-4EBB-B30C-D1B47783BC52}">
      <dgm:prSet/>
      <dgm:spPr/>
      <dgm:t>
        <a:bodyPr/>
        <a:lstStyle/>
        <a:p>
          <a:r>
            <a:rPr lang="en-US"/>
            <a:t>Training and Development Manager</a:t>
          </a:r>
        </a:p>
      </dgm:t>
    </dgm:pt>
    <dgm:pt modelId="{CBEE2668-FD24-41C4-A243-BC08DA4DE03F}" type="parTrans" cxnId="{4D665505-DF96-44FC-B0C8-F782E6840A86}">
      <dgm:prSet/>
      <dgm:spPr/>
      <dgm:t>
        <a:bodyPr/>
        <a:lstStyle/>
        <a:p>
          <a:endParaRPr lang="en-US"/>
        </a:p>
      </dgm:t>
    </dgm:pt>
    <dgm:pt modelId="{B4235B7E-F8DE-4F09-A621-2F85F81F059A}" type="sibTrans" cxnId="{4D665505-DF96-44FC-B0C8-F782E6840A86}">
      <dgm:prSet/>
      <dgm:spPr/>
      <dgm:t>
        <a:bodyPr/>
        <a:lstStyle/>
        <a:p>
          <a:endParaRPr lang="en-US"/>
        </a:p>
      </dgm:t>
    </dgm:pt>
    <dgm:pt modelId="{D4CE118F-A785-4C8A-BA9A-7F7051E2679F}" type="pres">
      <dgm:prSet presAssocID="{3387D387-7A18-48B6-919C-4A07B014AA17}" presName="diagram" presStyleCnt="0">
        <dgm:presLayoutVars>
          <dgm:dir/>
          <dgm:resizeHandles val="exact"/>
        </dgm:presLayoutVars>
      </dgm:prSet>
      <dgm:spPr/>
    </dgm:pt>
    <dgm:pt modelId="{11633C2A-484F-41D1-9316-7B2D9BEDEC94}" type="pres">
      <dgm:prSet presAssocID="{CC3ACC4F-769B-4EF9-BE7A-FDD1CE24E240}" presName="node" presStyleLbl="node1" presStyleIdx="0" presStyleCnt="16">
        <dgm:presLayoutVars>
          <dgm:bulletEnabled val="1"/>
        </dgm:presLayoutVars>
      </dgm:prSet>
      <dgm:spPr/>
    </dgm:pt>
    <dgm:pt modelId="{F2BC915C-4225-456C-9014-F16119599506}" type="pres">
      <dgm:prSet presAssocID="{13BCA63B-EA61-4020-A2DA-8CE3F11CC56C}" presName="sibTrans" presStyleCnt="0"/>
      <dgm:spPr/>
    </dgm:pt>
    <dgm:pt modelId="{832CF643-E164-42DD-B557-D92101954477}" type="pres">
      <dgm:prSet presAssocID="{D4C6970A-7942-4CC6-9BD3-8ACAFF68E61B}" presName="node" presStyleLbl="node1" presStyleIdx="1" presStyleCnt="16">
        <dgm:presLayoutVars>
          <dgm:bulletEnabled val="1"/>
        </dgm:presLayoutVars>
      </dgm:prSet>
      <dgm:spPr/>
    </dgm:pt>
    <dgm:pt modelId="{9187B2B9-D219-486E-ACF6-94C5292C65AB}" type="pres">
      <dgm:prSet presAssocID="{0264D7A9-7322-4E1F-81B9-19A102C49F83}" presName="sibTrans" presStyleCnt="0"/>
      <dgm:spPr/>
    </dgm:pt>
    <dgm:pt modelId="{8EDBB14A-EFCF-4727-B315-DB32C34C0813}" type="pres">
      <dgm:prSet presAssocID="{36253717-D2C9-485E-8BDC-92BF88E45AD1}" presName="node" presStyleLbl="node1" presStyleIdx="2" presStyleCnt="16">
        <dgm:presLayoutVars>
          <dgm:bulletEnabled val="1"/>
        </dgm:presLayoutVars>
      </dgm:prSet>
      <dgm:spPr/>
    </dgm:pt>
    <dgm:pt modelId="{77A78F41-0EC7-470B-A524-F0911A0A46DA}" type="pres">
      <dgm:prSet presAssocID="{13F77357-99CF-4B14-A72E-650C78DB65DD}" presName="sibTrans" presStyleCnt="0"/>
      <dgm:spPr/>
    </dgm:pt>
    <dgm:pt modelId="{0FD17C19-886D-4A47-B391-795CBB752682}" type="pres">
      <dgm:prSet presAssocID="{1B8C6983-3E9F-4129-90AA-B7370FAAE301}" presName="node" presStyleLbl="node1" presStyleIdx="3" presStyleCnt="16">
        <dgm:presLayoutVars>
          <dgm:bulletEnabled val="1"/>
        </dgm:presLayoutVars>
      </dgm:prSet>
      <dgm:spPr/>
    </dgm:pt>
    <dgm:pt modelId="{FFD6449C-86AC-4C64-ADCD-7FF03A54CABB}" type="pres">
      <dgm:prSet presAssocID="{5A3393BE-441B-4FD1-8C5E-B3C5C8AFA88D}" presName="sibTrans" presStyleCnt="0"/>
      <dgm:spPr/>
    </dgm:pt>
    <dgm:pt modelId="{70CE09CA-2282-4902-AB60-E1954753746D}" type="pres">
      <dgm:prSet presAssocID="{A5A8E390-8490-44CD-B99F-D16401F4148E}" presName="node" presStyleLbl="node1" presStyleIdx="4" presStyleCnt="16">
        <dgm:presLayoutVars>
          <dgm:bulletEnabled val="1"/>
        </dgm:presLayoutVars>
      </dgm:prSet>
      <dgm:spPr/>
    </dgm:pt>
    <dgm:pt modelId="{6A4CDBD4-750C-4839-B539-84C173462EDB}" type="pres">
      <dgm:prSet presAssocID="{E3D13972-3DBC-433A-B59D-D493A81CF2BF}" presName="sibTrans" presStyleCnt="0"/>
      <dgm:spPr/>
    </dgm:pt>
    <dgm:pt modelId="{256C54ED-6D34-41DF-8919-CD1E85AC6C01}" type="pres">
      <dgm:prSet presAssocID="{F210D732-A665-4ABE-A653-2F900D23398F}" presName="node" presStyleLbl="node1" presStyleIdx="5" presStyleCnt="16">
        <dgm:presLayoutVars>
          <dgm:bulletEnabled val="1"/>
        </dgm:presLayoutVars>
      </dgm:prSet>
      <dgm:spPr/>
    </dgm:pt>
    <dgm:pt modelId="{2EBB4CDC-6F30-4429-8573-87877E640C62}" type="pres">
      <dgm:prSet presAssocID="{F899A141-B9EB-42CA-8D99-474B8F5E0A62}" presName="sibTrans" presStyleCnt="0"/>
      <dgm:spPr/>
    </dgm:pt>
    <dgm:pt modelId="{7237ED58-EB08-4434-B9E9-2B0761F9F03B}" type="pres">
      <dgm:prSet presAssocID="{C191460E-09F7-4459-9083-D0232446A28D}" presName="node" presStyleLbl="node1" presStyleIdx="6" presStyleCnt="16">
        <dgm:presLayoutVars>
          <dgm:bulletEnabled val="1"/>
        </dgm:presLayoutVars>
      </dgm:prSet>
      <dgm:spPr/>
    </dgm:pt>
    <dgm:pt modelId="{9D46DA3C-2F80-4546-916E-56839D15375E}" type="pres">
      <dgm:prSet presAssocID="{191F71AB-A655-43D9-9575-314847EF10A4}" presName="sibTrans" presStyleCnt="0"/>
      <dgm:spPr/>
    </dgm:pt>
    <dgm:pt modelId="{056AD55B-C682-4874-858F-3A29CA6766E8}" type="pres">
      <dgm:prSet presAssocID="{F2806053-567E-461D-B282-E4F1B634A256}" presName="node" presStyleLbl="node1" presStyleIdx="7" presStyleCnt="16">
        <dgm:presLayoutVars>
          <dgm:bulletEnabled val="1"/>
        </dgm:presLayoutVars>
      </dgm:prSet>
      <dgm:spPr/>
    </dgm:pt>
    <dgm:pt modelId="{D70F163A-B968-428A-A5F2-96297DA4CDD0}" type="pres">
      <dgm:prSet presAssocID="{1B7332CE-9076-49A2-B311-B90DCD7A4815}" presName="sibTrans" presStyleCnt="0"/>
      <dgm:spPr/>
    </dgm:pt>
    <dgm:pt modelId="{8C174004-0EF2-421A-8953-49D7D9EC884A}" type="pres">
      <dgm:prSet presAssocID="{D341BC63-3AAC-462A-ABB3-30115D47C087}" presName="node" presStyleLbl="node1" presStyleIdx="8" presStyleCnt="16">
        <dgm:presLayoutVars>
          <dgm:bulletEnabled val="1"/>
        </dgm:presLayoutVars>
      </dgm:prSet>
      <dgm:spPr/>
    </dgm:pt>
    <dgm:pt modelId="{69091756-5FEF-47E4-9523-AE3316A6BCD3}" type="pres">
      <dgm:prSet presAssocID="{FE9B30F4-14FD-4656-9661-5E067B17F61D}" presName="sibTrans" presStyleCnt="0"/>
      <dgm:spPr/>
    </dgm:pt>
    <dgm:pt modelId="{6E22CDE8-EDDC-4333-B638-77399109E6B9}" type="pres">
      <dgm:prSet presAssocID="{2A999671-DAD4-4250-93CA-932A4B42D635}" presName="node" presStyleLbl="node1" presStyleIdx="9" presStyleCnt="16">
        <dgm:presLayoutVars>
          <dgm:bulletEnabled val="1"/>
        </dgm:presLayoutVars>
      </dgm:prSet>
      <dgm:spPr/>
    </dgm:pt>
    <dgm:pt modelId="{24A5FEB7-A22C-4E94-A29D-23D108BA7522}" type="pres">
      <dgm:prSet presAssocID="{1F677AB1-22B0-441D-A0C1-1780FE71C85C}" presName="sibTrans" presStyleCnt="0"/>
      <dgm:spPr/>
    </dgm:pt>
    <dgm:pt modelId="{66B65694-95FA-483E-956A-FC2776DD43A9}" type="pres">
      <dgm:prSet presAssocID="{E6963ECD-1F56-48F5-B352-2DFD68ABF758}" presName="node" presStyleLbl="node1" presStyleIdx="10" presStyleCnt="16">
        <dgm:presLayoutVars>
          <dgm:bulletEnabled val="1"/>
        </dgm:presLayoutVars>
      </dgm:prSet>
      <dgm:spPr/>
    </dgm:pt>
    <dgm:pt modelId="{1140CC69-EA0C-4CF6-ACFC-50C4AA095E86}" type="pres">
      <dgm:prSet presAssocID="{74BB3BF3-18A6-4CDD-A60D-F9FEF10AD024}" presName="sibTrans" presStyleCnt="0"/>
      <dgm:spPr/>
    </dgm:pt>
    <dgm:pt modelId="{30C6F910-85F1-452F-8287-12E7A9EE6CA7}" type="pres">
      <dgm:prSet presAssocID="{6AB2BF1D-0F3C-451A-A626-685C4C4A1050}" presName="node" presStyleLbl="node1" presStyleIdx="11" presStyleCnt="16">
        <dgm:presLayoutVars>
          <dgm:bulletEnabled val="1"/>
        </dgm:presLayoutVars>
      </dgm:prSet>
      <dgm:spPr/>
    </dgm:pt>
    <dgm:pt modelId="{F0A8653F-65EC-4B76-BA91-BFE03A8E91EE}" type="pres">
      <dgm:prSet presAssocID="{AE195BC6-98AA-4681-97A0-F7A6910B3371}" presName="sibTrans" presStyleCnt="0"/>
      <dgm:spPr/>
    </dgm:pt>
    <dgm:pt modelId="{87A51FBB-5DCD-424F-9969-798651CCB848}" type="pres">
      <dgm:prSet presAssocID="{79F35412-81D5-44A7-ADA9-05882466C611}" presName="node" presStyleLbl="node1" presStyleIdx="12" presStyleCnt="16">
        <dgm:presLayoutVars>
          <dgm:bulletEnabled val="1"/>
        </dgm:presLayoutVars>
      </dgm:prSet>
      <dgm:spPr/>
    </dgm:pt>
    <dgm:pt modelId="{46E5DD58-123B-466E-89B4-3207A7CFA94B}" type="pres">
      <dgm:prSet presAssocID="{22028A3C-0A24-4F79-8D28-2BBDD63FDA0B}" presName="sibTrans" presStyleCnt="0"/>
      <dgm:spPr/>
    </dgm:pt>
    <dgm:pt modelId="{E4955C99-03EE-4B90-9FFD-C5530BF9E5D6}" type="pres">
      <dgm:prSet presAssocID="{3F2B4C27-7317-46BA-ACBD-4071309C9B5C}" presName="node" presStyleLbl="node1" presStyleIdx="13" presStyleCnt="16">
        <dgm:presLayoutVars>
          <dgm:bulletEnabled val="1"/>
        </dgm:presLayoutVars>
      </dgm:prSet>
      <dgm:spPr/>
    </dgm:pt>
    <dgm:pt modelId="{A3FCB3F1-6D95-4B01-9207-60003121758D}" type="pres">
      <dgm:prSet presAssocID="{078F04AC-4E76-4518-9585-F87719244C96}" presName="sibTrans" presStyleCnt="0"/>
      <dgm:spPr/>
    </dgm:pt>
    <dgm:pt modelId="{57F27E80-3B27-46B5-9E82-D6B731C53539}" type="pres">
      <dgm:prSet presAssocID="{22699B31-A19D-4C57-B951-74E99E4EEF1E}" presName="node" presStyleLbl="node1" presStyleIdx="14" presStyleCnt="16">
        <dgm:presLayoutVars>
          <dgm:bulletEnabled val="1"/>
        </dgm:presLayoutVars>
      </dgm:prSet>
      <dgm:spPr/>
    </dgm:pt>
    <dgm:pt modelId="{48FBCC2E-EBAE-44E8-BDFC-89300714B380}" type="pres">
      <dgm:prSet presAssocID="{0412441E-9A33-43D0-8ED3-441ADD677614}" presName="sibTrans" presStyleCnt="0"/>
      <dgm:spPr/>
    </dgm:pt>
    <dgm:pt modelId="{130FD5E8-DB6B-493C-89AE-48C0B133DC2E}" type="pres">
      <dgm:prSet presAssocID="{1C697366-D4B1-4EBB-B30C-D1B47783BC52}" presName="node" presStyleLbl="node1" presStyleIdx="15" presStyleCnt="16">
        <dgm:presLayoutVars>
          <dgm:bulletEnabled val="1"/>
        </dgm:presLayoutVars>
      </dgm:prSet>
      <dgm:spPr/>
    </dgm:pt>
  </dgm:ptLst>
  <dgm:cxnLst>
    <dgm:cxn modelId="{ABA14F04-66C5-41DE-BF7E-76CF8282394E}" type="presOf" srcId="{D341BC63-3AAC-462A-ABB3-30115D47C087}" destId="{8C174004-0EF2-421A-8953-49D7D9EC884A}" srcOrd="0" destOrd="0" presId="urn:microsoft.com/office/officeart/2005/8/layout/default"/>
    <dgm:cxn modelId="{4D665505-DF96-44FC-B0C8-F782E6840A86}" srcId="{3387D387-7A18-48B6-919C-4A07B014AA17}" destId="{1C697366-D4B1-4EBB-B30C-D1B47783BC52}" srcOrd="15" destOrd="0" parTransId="{CBEE2668-FD24-41C4-A243-BC08DA4DE03F}" sibTransId="{B4235B7E-F8DE-4F09-A621-2F85F81F059A}"/>
    <dgm:cxn modelId="{37A59C11-74F0-4C31-AC95-70A67CDD6A52}" srcId="{3387D387-7A18-48B6-919C-4A07B014AA17}" destId="{3F2B4C27-7317-46BA-ACBD-4071309C9B5C}" srcOrd="13" destOrd="0" parTransId="{F69AE94F-6379-4FC0-A651-57757FECB001}" sibTransId="{078F04AC-4E76-4518-9585-F87719244C96}"/>
    <dgm:cxn modelId="{9C616C1B-4E78-4AC0-B6F8-401D3F637571}" type="presOf" srcId="{A5A8E390-8490-44CD-B99F-D16401F4148E}" destId="{70CE09CA-2282-4902-AB60-E1954753746D}" srcOrd="0" destOrd="0" presId="urn:microsoft.com/office/officeart/2005/8/layout/default"/>
    <dgm:cxn modelId="{D1658B20-5423-4BC7-A120-2FC6FC7227B6}" srcId="{3387D387-7A18-48B6-919C-4A07B014AA17}" destId="{E6963ECD-1F56-48F5-B352-2DFD68ABF758}" srcOrd="10" destOrd="0" parTransId="{BB8CB3FA-2B85-4967-B058-CF7C3122A66C}" sibTransId="{74BB3BF3-18A6-4CDD-A60D-F9FEF10AD024}"/>
    <dgm:cxn modelId="{8AE18725-2C4B-4A1B-B0B4-CEBD9E66847A}" type="presOf" srcId="{79F35412-81D5-44A7-ADA9-05882466C611}" destId="{87A51FBB-5DCD-424F-9969-798651CCB848}" srcOrd="0" destOrd="0" presId="urn:microsoft.com/office/officeart/2005/8/layout/default"/>
    <dgm:cxn modelId="{9CCF035C-9797-4127-8C6F-BCB68606E0E1}" srcId="{3387D387-7A18-48B6-919C-4A07B014AA17}" destId="{D341BC63-3AAC-462A-ABB3-30115D47C087}" srcOrd="8" destOrd="0" parTransId="{3C20A0E6-6BC3-4B5D-A0DA-3B9736E85E62}" sibTransId="{FE9B30F4-14FD-4656-9661-5E067B17F61D}"/>
    <dgm:cxn modelId="{B802205E-78F4-4F32-96F3-AD86CC5FD5E8}" srcId="{3387D387-7A18-48B6-919C-4A07B014AA17}" destId="{CC3ACC4F-769B-4EF9-BE7A-FDD1CE24E240}" srcOrd="0" destOrd="0" parTransId="{3EA73DE8-A223-4BDF-8918-82C6BD035605}" sibTransId="{13BCA63B-EA61-4020-A2DA-8CE3F11CC56C}"/>
    <dgm:cxn modelId="{80FF9364-F348-42A0-8C52-6F453FF3D000}" srcId="{3387D387-7A18-48B6-919C-4A07B014AA17}" destId="{36253717-D2C9-485E-8BDC-92BF88E45AD1}" srcOrd="2" destOrd="0" parTransId="{124179B1-783A-4E86-91FC-66F7848D4F72}" sibTransId="{13F77357-99CF-4B14-A72E-650C78DB65DD}"/>
    <dgm:cxn modelId="{4631EC46-BB0E-4C19-B27E-72FD6638A4DF}" srcId="{3387D387-7A18-48B6-919C-4A07B014AA17}" destId="{1B8C6983-3E9F-4129-90AA-B7370FAAE301}" srcOrd="3" destOrd="0" parTransId="{1717AFB6-F210-42A6-99AB-A233E6728910}" sibTransId="{5A3393BE-441B-4FD1-8C5E-B3C5C8AFA88D}"/>
    <dgm:cxn modelId="{C0F3C147-ACD2-4DA0-9BBA-983452A78EA3}" type="presOf" srcId="{6AB2BF1D-0F3C-451A-A626-685C4C4A1050}" destId="{30C6F910-85F1-452F-8287-12E7A9EE6CA7}" srcOrd="0" destOrd="0" presId="urn:microsoft.com/office/officeart/2005/8/layout/default"/>
    <dgm:cxn modelId="{FF5AE46B-C4F7-4AE4-A34C-323EC7D2D248}" srcId="{3387D387-7A18-48B6-919C-4A07B014AA17}" destId="{D4C6970A-7942-4CC6-9BD3-8ACAFF68E61B}" srcOrd="1" destOrd="0" parTransId="{5D6904FB-47EE-4B7F-8366-3BAA3D1E409B}" sibTransId="{0264D7A9-7322-4E1F-81B9-19A102C49F83}"/>
    <dgm:cxn modelId="{EC1EF26E-4637-4F11-8ADB-39D3CD21BFA7}" type="presOf" srcId="{F210D732-A665-4ABE-A653-2F900D23398F}" destId="{256C54ED-6D34-41DF-8919-CD1E85AC6C01}" srcOrd="0" destOrd="0" presId="urn:microsoft.com/office/officeart/2005/8/layout/default"/>
    <dgm:cxn modelId="{48DB7270-6166-4940-8B98-78F7CC962796}" type="presOf" srcId="{E6963ECD-1F56-48F5-B352-2DFD68ABF758}" destId="{66B65694-95FA-483E-956A-FC2776DD43A9}" srcOrd="0" destOrd="0" presId="urn:microsoft.com/office/officeart/2005/8/layout/default"/>
    <dgm:cxn modelId="{B67C6252-E31A-498A-827E-082E573061D7}" type="presOf" srcId="{2A999671-DAD4-4250-93CA-932A4B42D635}" destId="{6E22CDE8-EDDC-4333-B638-77399109E6B9}" srcOrd="0" destOrd="0" presId="urn:microsoft.com/office/officeart/2005/8/layout/default"/>
    <dgm:cxn modelId="{70569573-C049-4F4B-A0FC-A5AED49DD5C0}" type="presOf" srcId="{22699B31-A19D-4C57-B951-74E99E4EEF1E}" destId="{57F27E80-3B27-46B5-9E82-D6B731C53539}" srcOrd="0" destOrd="0" presId="urn:microsoft.com/office/officeart/2005/8/layout/default"/>
    <dgm:cxn modelId="{0A736079-E54F-4DF0-A095-339F14A4E2D6}" type="presOf" srcId="{1C697366-D4B1-4EBB-B30C-D1B47783BC52}" destId="{130FD5E8-DB6B-493C-89AE-48C0B133DC2E}" srcOrd="0" destOrd="0" presId="urn:microsoft.com/office/officeart/2005/8/layout/default"/>
    <dgm:cxn modelId="{0FA9F559-5F39-49B2-ABD4-EE8F73C1B600}" type="presOf" srcId="{36253717-D2C9-485E-8BDC-92BF88E45AD1}" destId="{8EDBB14A-EFCF-4727-B315-DB32C34C0813}" srcOrd="0" destOrd="0" presId="urn:microsoft.com/office/officeart/2005/8/layout/default"/>
    <dgm:cxn modelId="{DDDF4A7D-7F69-4A8C-9EEA-62B26BDAB67F}" srcId="{3387D387-7A18-48B6-919C-4A07B014AA17}" destId="{79F35412-81D5-44A7-ADA9-05882466C611}" srcOrd="12" destOrd="0" parTransId="{1D118496-4F68-45DE-A54F-4BCF74BB841E}" sibTransId="{22028A3C-0A24-4F79-8D28-2BBDD63FDA0B}"/>
    <dgm:cxn modelId="{8CFFEF83-70A2-4988-967B-13636E8F897D}" type="presOf" srcId="{C191460E-09F7-4459-9083-D0232446A28D}" destId="{7237ED58-EB08-4434-B9E9-2B0761F9F03B}" srcOrd="0" destOrd="0" presId="urn:microsoft.com/office/officeart/2005/8/layout/default"/>
    <dgm:cxn modelId="{E41FBC8E-5F44-4077-A323-4BF999BF9120}" srcId="{3387D387-7A18-48B6-919C-4A07B014AA17}" destId="{6AB2BF1D-0F3C-451A-A626-685C4C4A1050}" srcOrd="11" destOrd="0" parTransId="{FFC967C3-2D23-4E62-807A-0680B27DD422}" sibTransId="{AE195BC6-98AA-4681-97A0-F7A6910B3371}"/>
    <dgm:cxn modelId="{7B103C90-CE32-428E-B32D-22CE9E2765B3}" type="presOf" srcId="{CC3ACC4F-769B-4EF9-BE7A-FDD1CE24E240}" destId="{11633C2A-484F-41D1-9316-7B2D9BEDEC94}" srcOrd="0" destOrd="0" presId="urn:microsoft.com/office/officeart/2005/8/layout/default"/>
    <dgm:cxn modelId="{A9584998-5BC2-45F4-BA46-11BCAC163E13}" type="presOf" srcId="{1B8C6983-3E9F-4129-90AA-B7370FAAE301}" destId="{0FD17C19-886D-4A47-B391-795CBB752682}" srcOrd="0" destOrd="0" presId="urn:microsoft.com/office/officeart/2005/8/layout/default"/>
    <dgm:cxn modelId="{10257C9A-ED64-47BC-8F38-17CE6D49FE02}" srcId="{3387D387-7A18-48B6-919C-4A07B014AA17}" destId="{F2806053-567E-461D-B282-E4F1B634A256}" srcOrd="7" destOrd="0" parTransId="{3EF8F730-6C08-46E9-954F-631000055A68}" sibTransId="{1B7332CE-9076-49A2-B311-B90DCD7A4815}"/>
    <dgm:cxn modelId="{10459DBA-9488-4778-ACD1-919543BFB02C}" type="presOf" srcId="{D4C6970A-7942-4CC6-9BD3-8ACAFF68E61B}" destId="{832CF643-E164-42DD-B557-D92101954477}" srcOrd="0" destOrd="0" presId="urn:microsoft.com/office/officeart/2005/8/layout/default"/>
    <dgm:cxn modelId="{12A835BD-543C-40CA-82EB-7BCC413324B2}" srcId="{3387D387-7A18-48B6-919C-4A07B014AA17}" destId="{A5A8E390-8490-44CD-B99F-D16401F4148E}" srcOrd="4" destOrd="0" parTransId="{694F3459-445A-4BC2-9F3B-9F9D948E6163}" sibTransId="{E3D13972-3DBC-433A-B59D-D493A81CF2BF}"/>
    <dgm:cxn modelId="{4700A3BE-D892-4108-AF41-1F6EF05F8942}" srcId="{3387D387-7A18-48B6-919C-4A07B014AA17}" destId="{F210D732-A665-4ABE-A653-2F900D23398F}" srcOrd="5" destOrd="0" parTransId="{950B7F83-E158-4814-AF6D-C616F8081F6C}" sibTransId="{F899A141-B9EB-42CA-8D99-474B8F5E0A62}"/>
    <dgm:cxn modelId="{EF220AC5-A5B4-4F4A-91C9-3700EC391D18}" srcId="{3387D387-7A18-48B6-919C-4A07B014AA17}" destId="{C191460E-09F7-4459-9083-D0232446A28D}" srcOrd="6" destOrd="0" parTransId="{0F1C1A34-0D9C-497C-9397-4A529415E1A1}" sibTransId="{191F71AB-A655-43D9-9575-314847EF10A4}"/>
    <dgm:cxn modelId="{7D6662DA-03D3-455E-AACE-D4EE96B9A59C}" type="presOf" srcId="{F2806053-567E-461D-B282-E4F1B634A256}" destId="{056AD55B-C682-4874-858F-3A29CA6766E8}" srcOrd="0" destOrd="0" presId="urn:microsoft.com/office/officeart/2005/8/layout/default"/>
    <dgm:cxn modelId="{9F5CADDC-6621-4615-B533-B6098D249022}" srcId="{3387D387-7A18-48B6-919C-4A07B014AA17}" destId="{2A999671-DAD4-4250-93CA-932A4B42D635}" srcOrd="9" destOrd="0" parTransId="{B6FF223F-5B7F-4C4E-B276-637DE2E4AAA4}" sibTransId="{1F677AB1-22B0-441D-A0C1-1780FE71C85C}"/>
    <dgm:cxn modelId="{AEAA4EDF-C3E5-4C88-86CE-6F2248892546}" type="presOf" srcId="{3F2B4C27-7317-46BA-ACBD-4071309C9B5C}" destId="{E4955C99-03EE-4B90-9FFD-C5530BF9E5D6}" srcOrd="0" destOrd="0" presId="urn:microsoft.com/office/officeart/2005/8/layout/default"/>
    <dgm:cxn modelId="{7E6DEDEE-007C-438D-8EC9-F3F45539912E}" srcId="{3387D387-7A18-48B6-919C-4A07B014AA17}" destId="{22699B31-A19D-4C57-B951-74E99E4EEF1E}" srcOrd="14" destOrd="0" parTransId="{38CC458B-CB46-424D-8F49-F1D2FB6AFD9E}" sibTransId="{0412441E-9A33-43D0-8ED3-441ADD677614}"/>
    <dgm:cxn modelId="{A7BCF0F2-87A5-48F4-8B48-E82F7E483FB1}" type="presOf" srcId="{3387D387-7A18-48B6-919C-4A07B014AA17}" destId="{D4CE118F-A785-4C8A-BA9A-7F7051E2679F}" srcOrd="0" destOrd="0" presId="urn:microsoft.com/office/officeart/2005/8/layout/default"/>
    <dgm:cxn modelId="{4DA83369-A889-47AD-A812-616A02EEA88B}" type="presParOf" srcId="{D4CE118F-A785-4C8A-BA9A-7F7051E2679F}" destId="{11633C2A-484F-41D1-9316-7B2D9BEDEC94}" srcOrd="0" destOrd="0" presId="urn:microsoft.com/office/officeart/2005/8/layout/default"/>
    <dgm:cxn modelId="{A14F8860-4865-400C-B36C-F4AE0AD16BB7}" type="presParOf" srcId="{D4CE118F-A785-4C8A-BA9A-7F7051E2679F}" destId="{F2BC915C-4225-456C-9014-F16119599506}" srcOrd="1" destOrd="0" presId="urn:microsoft.com/office/officeart/2005/8/layout/default"/>
    <dgm:cxn modelId="{4597D7C4-0FBA-4E54-9745-2976DD87C424}" type="presParOf" srcId="{D4CE118F-A785-4C8A-BA9A-7F7051E2679F}" destId="{832CF643-E164-42DD-B557-D92101954477}" srcOrd="2" destOrd="0" presId="urn:microsoft.com/office/officeart/2005/8/layout/default"/>
    <dgm:cxn modelId="{F19AB38E-E798-4E89-9F33-0CD6E2D39D8A}" type="presParOf" srcId="{D4CE118F-A785-4C8A-BA9A-7F7051E2679F}" destId="{9187B2B9-D219-486E-ACF6-94C5292C65AB}" srcOrd="3" destOrd="0" presId="urn:microsoft.com/office/officeart/2005/8/layout/default"/>
    <dgm:cxn modelId="{B519D091-1313-492F-BD88-9C9E49DABEDF}" type="presParOf" srcId="{D4CE118F-A785-4C8A-BA9A-7F7051E2679F}" destId="{8EDBB14A-EFCF-4727-B315-DB32C34C0813}" srcOrd="4" destOrd="0" presId="urn:microsoft.com/office/officeart/2005/8/layout/default"/>
    <dgm:cxn modelId="{FCBCFCEF-C4AB-4995-B1B3-96170E0A8C02}" type="presParOf" srcId="{D4CE118F-A785-4C8A-BA9A-7F7051E2679F}" destId="{77A78F41-0EC7-470B-A524-F0911A0A46DA}" srcOrd="5" destOrd="0" presId="urn:microsoft.com/office/officeart/2005/8/layout/default"/>
    <dgm:cxn modelId="{7D005A99-CAF2-48F0-A8AF-59118CA76AD0}" type="presParOf" srcId="{D4CE118F-A785-4C8A-BA9A-7F7051E2679F}" destId="{0FD17C19-886D-4A47-B391-795CBB752682}" srcOrd="6" destOrd="0" presId="urn:microsoft.com/office/officeart/2005/8/layout/default"/>
    <dgm:cxn modelId="{82A40F9B-47E1-41D2-98F3-D758AD891D50}" type="presParOf" srcId="{D4CE118F-A785-4C8A-BA9A-7F7051E2679F}" destId="{FFD6449C-86AC-4C64-ADCD-7FF03A54CABB}" srcOrd="7" destOrd="0" presId="urn:microsoft.com/office/officeart/2005/8/layout/default"/>
    <dgm:cxn modelId="{17DD60A5-3A64-4C51-B69D-CECBB6DD8711}" type="presParOf" srcId="{D4CE118F-A785-4C8A-BA9A-7F7051E2679F}" destId="{70CE09CA-2282-4902-AB60-E1954753746D}" srcOrd="8" destOrd="0" presId="urn:microsoft.com/office/officeart/2005/8/layout/default"/>
    <dgm:cxn modelId="{1971E78A-F312-48F5-B858-D942C9F07824}" type="presParOf" srcId="{D4CE118F-A785-4C8A-BA9A-7F7051E2679F}" destId="{6A4CDBD4-750C-4839-B539-84C173462EDB}" srcOrd="9" destOrd="0" presId="urn:microsoft.com/office/officeart/2005/8/layout/default"/>
    <dgm:cxn modelId="{7CE11167-2876-443F-9F0B-A37291D8032D}" type="presParOf" srcId="{D4CE118F-A785-4C8A-BA9A-7F7051E2679F}" destId="{256C54ED-6D34-41DF-8919-CD1E85AC6C01}" srcOrd="10" destOrd="0" presId="urn:microsoft.com/office/officeart/2005/8/layout/default"/>
    <dgm:cxn modelId="{B0F0021D-27E9-4A9A-BD75-FA6B04EE525F}" type="presParOf" srcId="{D4CE118F-A785-4C8A-BA9A-7F7051E2679F}" destId="{2EBB4CDC-6F30-4429-8573-87877E640C62}" srcOrd="11" destOrd="0" presId="urn:microsoft.com/office/officeart/2005/8/layout/default"/>
    <dgm:cxn modelId="{ACDB1603-8B0D-4CDD-AF6F-F1B300DF2065}" type="presParOf" srcId="{D4CE118F-A785-4C8A-BA9A-7F7051E2679F}" destId="{7237ED58-EB08-4434-B9E9-2B0761F9F03B}" srcOrd="12" destOrd="0" presId="urn:microsoft.com/office/officeart/2005/8/layout/default"/>
    <dgm:cxn modelId="{BD4A9056-1561-4AF9-9868-F4A23DE66CCB}" type="presParOf" srcId="{D4CE118F-A785-4C8A-BA9A-7F7051E2679F}" destId="{9D46DA3C-2F80-4546-916E-56839D15375E}" srcOrd="13" destOrd="0" presId="urn:microsoft.com/office/officeart/2005/8/layout/default"/>
    <dgm:cxn modelId="{6E608D09-2B0C-40FF-8E13-910DD4BAA33E}" type="presParOf" srcId="{D4CE118F-A785-4C8A-BA9A-7F7051E2679F}" destId="{056AD55B-C682-4874-858F-3A29CA6766E8}" srcOrd="14" destOrd="0" presId="urn:microsoft.com/office/officeart/2005/8/layout/default"/>
    <dgm:cxn modelId="{AF1FD268-F15F-48A5-BACE-DAD5760B1370}" type="presParOf" srcId="{D4CE118F-A785-4C8A-BA9A-7F7051E2679F}" destId="{D70F163A-B968-428A-A5F2-96297DA4CDD0}" srcOrd="15" destOrd="0" presId="urn:microsoft.com/office/officeart/2005/8/layout/default"/>
    <dgm:cxn modelId="{D34841FE-69B5-4DAE-85C5-E1DD55459D26}" type="presParOf" srcId="{D4CE118F-A785-4C8A-BA9A-7F7051E2679F}" destId="{8C174004-0EF2-421A-8953-49D7D9EC884A}" srcOrd="16" destOrd="0" presId="urn:microsoft.com/office/officeart/2005/8/layout/default"/>
    <dgm:cxn modelId="{780FBCFA-D6DB-414A-AC12-8CF68EA8C522}" type="presParOf" srcId="{D4CE118F-A785-4C8A-BA9A-7F7051E2679F}" destId="{69091756-5FEF-47E4-9523-AE3316A6BCD3}" srcOrd="17" destOrd="0" presId="urn:microsoft.com/office/officeart/2005/8/layout/default"/>
    <dgm:cxn modelId="{FA463039-AC5D-4851-AA67-423A70E301FB}" type="presParOf" srcId="{D4CE118F-A785-4C8A-BA9A-7F7051E2679F}" destId="{6E22CDE8-EDDC-4333-B638-77399109E6B9}" srcOrd="18" destOrd="0" presId="urn:microsoft.com/office/officeart/2005/8/layout/default"/>
    <dgm:cxn modelId="{44A7A99D-908A-4CD8-BF48-6C6982861CCA}" type="presParOf" srcId="{D4CE118F-A785-4C8A-BA9A-7F7051E2679F}" destId="{24A5FEB7-A22C-4E94-A29D-23D108BA7522}" srcOrd="19" destOrd="0" presId="urn:microsoft.com/office/officeart/2005/8/layout/default"/>
    <dgm:cxn modelId="{68DF2A95-0C27-45E7-953C-B1A14B7F0EB0}" type="presParOf" srcId="{D4CE118F-A785-4C8A-BA9A-7F7051E2679F}" destId="{66B65694-95FA-483E-956A-FC2776DD43A9}" srcOrd="20" destOrd="0" presId="urn:microsoft.com/office/officeart/2005/8/layout/default"/>
    <dgm:cxn modelId="{023B503A-FE27-42D7-BD27-CD6CA6109ACC}" type="presParOf" srcId="{D4CE118F-A785-4C8A-BA9A-7F7051E2679F}" destId="{1140CC69-EA0C-4CF6-ACFC-50C4AA095E86}" srcOrd="21" destOrd="0" presId="urn:microsoft.com/office/officeart/2005/8/layout/default"/>
    <dgm:cxn modelId="{475EBFE5-338E-43D9-AFA2-EC9D4A6806E0}" type="presParOf" srcId="{D4CE118F-A785-4C8A-BA9A-7F7051E2679F}" destId="{30C6F910-85F1-452F-8287-12E7A9EE6CA7}" srcOrd="22" destOrd="0" presId="urn:microsoft.com/office/officeart/2005/8/layout/default"/>
    <dgm:cxn modelId="{AB67D05B-4F55-4C00-89C5-056CB9766835}" type="presParOf" srcId="{D4CE118F-A785-4C8A-BA9A-7F7051E2679F}" destId="{F0A8653F-65EC-4B76-BA91-BFE03A8E91EE}" srcOrd="23" destOrd="0" presId="urn:microsoft.com/office/officeart/2005/8/layout/default"/>
    <dgm:cxn modelId="{C079B726-085C-476D-B143-920A897E3AC4}" type="presParOf" srcId="{D4CE118F-A785-4C8A-BA9A-7F7051E2679F}" destId="{87A51FBB-5DCD-424F-9969-798651CCB848}" srcOrd="24" destOrd="0" presId="urn:microsoft.com/office/officeart/2005/8/layout/default"/>
    <dgm:cxn modelId="{D670885D-704F-4071-8377-258EA8A35220}" type="presParOf" srcId="{D4CE118F-A785-4C8A-BA9A-7F7051E2679F}" destId="{46E5DD58-123B-466E-89B4-3207A7CFA94B}" srcOrd="25" destOrd="0" presId="urn:microsoft.com/office/officeart/2005/8/layout/default"/>
    <dgm:cxn modelId="{4EF8780B-C851-43EA-BB99-6015751AF96D}" type="presParOf" srcId="{D4CE118F-A785-4C8A-BA9A-7F7051E2679F}" destId="{E4955C99-03EE-4B90-9FFD-C5530BF9E5D6}" srcOrd="26" destOrd="0" presId="urn:microsoft.com/office/officeart/2005/8/layout/default"/>
    <dgm:cxn modelId="{35A79517-1677-481D-BFA7-1BB67DF9F466}" type="presParOf" srcId="{D4CE118F-A785-4C8A-BA9A-7F7051E2679F}" destId="{A3FCB3F1-6D95-4B01-9207-60003121758D}" srcOrd="27" destOrd="0" presId="urn:microsoft.com/office/officeart/2005/8/layout/default"/>
    <dgm:cxn modelId="{324B3576-4053-49A6-8DFF-66010A5EA1F4}" type="presParOf" srcId="{D4CE118F-A785-4C8A-BA9A-7F7051E2679F}" destId="{57F27E80-3B27-46B5-9E82-D6B731C53539}" srcOrd="28" destOrd="0" presId="urn:microsoft.com/office/officeart/2005/8/layout/default"/>
    <dgm:cxn modelId="{41273ECD-2948-4E3F-9C0A-3CFB00FB77A2}" type="presParOf" srcId="{D4CE118F-A785-4C8A-BA9A-7F7051E2679F}" destId="{48FBCC2E-EBAE-44E8-BDFC-89300714B380}" srcOrd="29" destOrd="0" presId="urn:microsoft.com/office/officeart/2005/8/layout/default"/>
    <dgm:cxn modelId="{A955194E-BCB4-4243-8E44-B0B8E401A5BA}" type="presParOf" srcId="{D4CE118F-A785-4C8A-BA9A-7F7051E2679F}" destId="{130FD5E8-DB6B-493C-89AE-48C0B133DC2E}" srcOrd="3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33C2A-484F-41D1-9316-7B2D9BEDEC94}">
      <dsp:nvSpPr>
        <dsp:cNvPr id="0" name=""/>
        <dsp:cNvSpPr/>
      </dsp:nvSpPr>
      <dsp:spPr>
        <a:xfrm>
          <a:off x="598847" y="939"/>
          <a:ext cx="1978387" cy="118703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Ed.D. in Nursing Education career positions:</a:t>
          </a:r>
        </a:p>
      </dsp:txBody>
      <dsp:txXfrm>
        <a:off x="598847" y="939"/>
        <a:ext cx="1978387" cy="1187032"/>
      </dsp:txXfrm>
    </dsp:sp>
    <dsp:sp modelId="{832CF643-E164-42DD-B557-D92101954477}">
      <dsp:nvSpPr>
        <dsp:cNvPr id="0" name=""/>
        <dsp:cNvSpPr/>
      </dsp:nvSpPr>
      <dsp:spPr>
        <a:xfrm>
          <a:off x="2775073" y="939"/>
          <a:ext cx="1978387" cy="118703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Nursing Professor or Nurse Educator</a:t>
          </a:r>
        </a:p>
      </dsp:txBody>
      <dsp:txXfrm>
        <a:off x="2775073" y="939"/>
        <a:ext cx="1978387" cy="1187032"/>
      </dsp:txXfrm>
    </dsp:sp>
    <dsp:sp modelId="{8EDBB14A-EFCF-4727-B315-DB32C34C0813}">
      <dsp:nvSpPr>
        <dsp:cNvPr id="0" name=""/>
        <dsp:cNvSpPr/>
      </dsp:nvSpPr>
      <dsp:spPr>
        <a:xfrm>
          <a:off x="4951299" y="939"/>
          <a:ext cx="1978387" cy="118703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Director of Nursing |Director of Education</a:t>
          </a:r>
        </a:p>
      </dsp:txBody>
      <dsp:txXfrm>
        <a:off x="4951299" y="939"/>
        <a:ext cx="1978387" cy="1187032"/>
      </dsp:txXfrm>
    </dsp:sp>
    <dsp:sp modelId="{0FD17C19-886D-4A47-B391-795CBB752682}">
      <dsp:nvSpPr>
        <dsp:cNvPr id="0" name=""/>
        <dsp:cNvSpPr/>
      </dsp:nvSpPr>
      <dsp:spPr>
        <a:xfrm>
          <a:off x="7127526" y="939"/>
          <a:ext cx="1978387" cy="118703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Director of Undergraduate Nursing</a:t>
          </a:r>
        </a:p>
      </dsp:txBody>
      <dsp:txXfrm>
        <a:off x="7127526" y="939"/>
        <a:ext cx="1978387" cy="1187032"/>
      </dsp:txXfrm>
    </dsp:sp>
    <dsp:sp modelId="{70CE09CA-2282-4902-AB60-E1954753746D}">
      <dsp:nvSpPr>
        <dsp:cNvPr id="0" name=""/>
        <dsp:cNvSpPr/>
      </dsp:nvSpPr>
      <dsp:spPr>
        <a:xfrm>
          <a:off x="598847" y="1385810"/>
          <a:ext cx="1978387" cy="118703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Director of Graduate Education</a:t>
          </a:r>
        </a:p>
      </dsp:txBody>
      <dsp:txXfrm>
        <a:off x="598847" y="1385810"/>
        <a:ext cx="1978387" cy="1187032"/>
      </dsp:txXfrm>
    </dsp:sp>
    <dsp:sp modelId="{256C54ED-6D34-41DF-8919-CD1E85AC6C01}">
      <dsp:nvSpPr>
        <dsp:cNvPr id="0" name=""/>
        <dsp:cNvSpPr/>
      </dsp:nvSpPr>
      <dsp:spPr>
        <a:xfrm>
          <a:off x="2775073" y="1385810"/>
          <a:ext cx="1978387" cy="118703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Clinical Nursing Instructor</a:t>
          </a:r>
        </a:p>
      </dsp:txBody>
      <dsp:txXfrm>
        <a:off x="2775073" y="1385810"/>
        <a:ext cx="1978387" cy="1187032"/>
      </dsp:txXfrm>
    </dsp:sp>
    <dsp:sp modelId="{7237ED58-EB08-4434-B9E9-2B0761F9F03B}">
      <dsp:nvSpPr>
        <dsp:cNvPr id="0" name=""/>
        <dsp:cNvSpPr/>
      </dsp:nvSpPr>
      <dsp:spPr>
        <a:xfrm>
          <a:off x="4951299" y="1385810"/>
          <a:ext cx="1978387" cy="118703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Chief Nursing Officer</a:t>
          </a:r>
        </a:p>
      </dsp:txBody>
      <dsp:txXfrm>
        <a:off x="4951299" y="1385810"/>
        <a:ext cx="1978387" cy="1187032"/>
      </dsp:txXfrm>
    </dsp:sp>
    <dsp:sp modelId="{056AD55B-C682-4874-858F-3A29CA6766E8}">
      <dsp:nvSpPr>
        <dsp:cNvPr id="0" name=""/>
        <dsp:cNvSpPr/>
      </dsp:nvSpPr>
      <dsp:spPr>
        <a:xfrm>
          <a:off x="7127526" y="1385810"/>
          <a:ext cx="1978387" cy="118703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Policy Maker</a:t>
          </a:r>
        </a:p>
      </dsp:txBody>
      <dsp:txXfrm>
        <a:off x="7127526" y="1385810"/>
        <a:ext cx="1978387" cy="1187032"/>
      </dsp:txXfrm>
    </dsp:sp>
    <dsp:sp modelId="{8C174004-0EF2-421A-8953-49D7D9EC884A}">
      <dsp:nvSpPr>
        <dsp:cNvPr id="0" name=""/>
        <dsp:cNvSpPr/>
      </dsp:nvSpPr>
      <dsp:spPr>
        <a:xfrm>
          <a:off x="598847" y="2770681"/>
          <a:ext cx="1978387" cy="118703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Director of Nursing Professional Development</a:t>
          </a:r>
        </a:p>
      </dsp:txBody>
      <dsp:txXfrm>
        <a:off x="598847" y="2770681"/>
        <a:ext cx="1978387" cy="1187032"/>
      </dsp:txXfrm>
    </dsp:sp>
    <dsp:sp modelId="{6E22CDE8-EDDC-4333-B638-77399109E6B9}">
      <dsp:nvSpPr>
        <dsp:cNvPr id="0" name=""/>
        <dsp:cNvSpPr/>
      </dsp:nvSpPr>
      <dsp:spPr>
        <a:xfrm>
          <a:off x="2775073" y="2770681"/>
          <a:ext cx="1978387" cy="118703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Continuing Education Director</a:t>
          </a:r>
        </a:p>
      </dsp:txBody>
      <dsp:txXfrm>
        <a:off x="2775073" y="2770681"/>
        <a:ext cx="1978387" cy="1187032"/>
      </dsp:txXfrm>
    </dsp:sp>
    <dsp:sp modelId="{66B65694-95FA-483E-956A-FC2776DD43A9}">
      <dsp:nvSpPr>
        <dsp:cNvPr id="0" name=""/>
        <dsp:cNvSpPr/>
      </dsp:nvSpPr>
      <dsp:spPr>
        <a:xfrm>
          <a:off x="4951299" y="2770681"/>
          <a:ext cx="1978387" cy="118703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Epic System Educator | Trainer</a:t>
          </a:r>
        </a:p>
      </dsp:txBody>
      <dsp:txXfrm>
        <a:off x="4951299" y="2770681"/>
        <a:ext cx="1978387" cy="1187032"/>
      </dsp:txXfrm>
    </dsp:sp>
    <dsp:sp modelId="{30C6F910-85F1-452F-8287-12E7A9EE6CA7}">
      <dsp:nvSpPr>
        <dsp:cNvPr id="0" name=""/>
        <dsp:cNvSpPr/>
      </dsp:nvSpPr>
      <dsp:spPr>
        <a:xfrm>
          <a:off x="7127526" y="2770681"/>
          <a:ext cx="1978387" cy="118703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RN Education Specialist</a:t>
          </a:r>
        </a:p>
      </dsp:txBody>
      <dsp:txXfrm>
        <a:off x="7127526" y="2770681"/>
        <a:ext cx="1978387" cy="1187032"/>
      </dsp:txXfrm>
    </dsp:sp>
    <dsp:sp modelId="{87A51FBB-5DCD-424F-9969-798651CCB848}">
      <dsp:nvSpPr>
        <dsp:cNvPr id="0" name=""/>
        <dsp:cNvSpPr/>
      </dsp:nvSpPr>
      <dsp:spPr>
        <a:xfrm>
          <a:off x="598847" y="4155553"/>
          <a:ext cx="1978387" cy="118703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Clinical Nurse Consultant</a:t>
          </a:r>
        </a:p>
      </dsp:txBody>
      <dsp:txXfrm>
        <a:off x="598847" y="4155553"/>
        <a:ext cx="1978387" cy="1187032"/>
      </dsp:txXfrm>
    </dsp:sp>
    <dsp:sp modelId="{E4955C99-03EE-4B90-9FFD-C5530BF9E5D6}">
      <dsp:nvSpPr>
        <dsp:cNvPr id="0" name=""/>
        <dsp:cNvSpPr/>
      </dsp:nvSpPr>
      <dsp:spPr>
        <a:xfrm>
          <a:off x="2775073" y="4155553"/>
          <a:ext cx="1978387" cy="118703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Chief Learning Officer</a:t>
          </a:r>
        </a:p>
      </dsp:txBody>
      <dsp:txXfrm>
        <a:off x="2775073" y="4155553"/>
        <a:ext cx="1978387" cy="1187032"/>
      </dsp:txXfrm>
    </dsp:sp>
    <dsp:sp modelId="{57F27E80-3B27-46B5-9E82-D6B731C53539}">
      <dsp:nvSpPr>
        <dsp:cNvPr id="0" name=""/>
        <dsp:cNvSpPr/>
      </dsp:nvSpPr>
      <dsp:spPr>
        <a:xfrm>
          <a:off x="4951299" y="4155553"/>
          <a:ext cx="1978387" cy="118703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Education Administrator</a:t>
          </a:r>
        </a:p>
      </dsp:txBody>
      <dsp:txXfrm>
        <a:off x="4951299" y="4155553"/>
        <a:ext cx="1978387" cy="1187032"/>
      </dsp:txXfrm>
    </dsp:sp>
    <dsp:sp modelId="{130FD5E8-DB6B-493C-89AE-48C0B133DC2E}">
      <dsp:nvSpPr>
        <dsp:cNvPr id="0" name=""/>
        <dsp:cNvSpPr/>
      </dsp:nvSpPr>
      <dsp:spPr>
        <a:xfrm>
          <a:off x="7127526" y="4155553"/>
          <a:ext cx="1978387" cy="118703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Training and Development Manager</a:t>
          </a:r>
        </a:p>
      </dsp:txBody>
      <dsp:txXfrm>
        <a:off x="7127526" y="4155553"/>
        <a:ext cx="1978387" cy="118703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8E145D9-026A-4E2E-9FDE-B7D9D5833347}"/>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76E23D9-7F09-4420-88FE-01ABB7990D3D}"/>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E825D079-6ECE-44F0-ADB7-3387B86CCC09}" type="datetimeFigureOut">
              <a:rPr lang="en-US" smtClean="0"/>
              <a:t>2/28/2023</a:t>
            </a:fld>
            <a:endParaRPr lang="en-US"/>
          </a:p>
        </p:txBody>
      </p:sp>
      <p:sp>
        <p:nvSpPr>
          <p:cNvPr id="4" name="Footer Placeholder 3">
            <a:extLst>
              <a:ext uri="{FF2B5EF4-FFF2-40B4-BE49-F238E27FC236}">
                <a16:creationId xmlns:a16="http://schemas.microsoft.com/office/drawing/2014/main" id="{E0A0A1E1-5D35-4296-A73D-8B6875F5413F}"/>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r>
              <a:rPr lang="en-US"/>
              <a:t>marianne.schmeling@ace.edu</a:t>
            </a:r>
          </a:p>
        </p:txBody>
      </p:sp>
      <p:sp>
        <p:nvSpPr>
          <p:cNvPr id="5" name="Slide Number Placeholder 4">
            <a:extLst>
              <a:ext uri="{FF2B5EF4-FFF2-40B4-BE49-F238E27FC236}">
                <a16:creationId xmlns:a16="http://schemas.microsoft.com/office/drawing/2014/main" id="{C45E7AF6-228F-4A9C-91D7-3585E22421DF}"/>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59F8BA34-E20D-42D7-BB7D-DF0AA9F131FF}" type="slidenum">
              <a:rPr lang="en-US" smtClean="0"/>
              <a:t>‹#›</a:t>
            </a:fld>
            <a:endParaRPr lang="en-US"/>
          </a:p>
        </p:txBody>
      </p:sp>
    </p:spTree>
    <p:extLst>
      <p:ext uri="{BB962C8B-B14F-4D97-AF65-F5344CB8AC3E}">
        <p14:creationId xmlns:p14="http://schemas.microsoft.com/office/powerpoint/2010/main" val="1753423051"/>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B7F915CF-30EE-C44E-8722-B6DDB94BBB2B}" type="datetimeFigureOut">
              <a:rPr lang="en-US" smtClean="0"/>
              <a:t>2/28/2023</a:t>
            </a:fld>
            <a:endParaRPr lang="en-US"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r>
              <a:rPr lang="en-US"/>
              <a:t>marianne.schmeling@ace.edu</a:t>
            </a:r>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E7E9B5D1-C8CE-D448-8AE2-193EBCC8D421}" type="slidenum">
              <a:rPr lang="en-US" smtClean="0"/>
              <a:t>‹#›</a:t>
            </a:fld>
            <a:endParaRPr lang="en-US" dirty="0"/>
          </a:p>
        </p:txBody>
      </p:sp>
    </p:spTree>
    <p:extLst>
      <p:ext uri="{BB962C8B-B14F-4D97-AF65-F5344CB8AC3E}">
        <p14:creationId xmlns:p14="http://schemas.microsoft.com/office/powerpoint/2010/main" val="3835737202"/>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ce.edu/tuition-and-admissions/grants-scholarship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7000"/>
              </a:lnSpc>
              <a:spcBef>
                <a:spcPts val="0"/>
              </a:spcBef>
              <a:spcAft>
                <a:spcPts val="0"/>
              </a:spcAft>
              <a:buClrTx/>
              <a:buSzTx/>
              <a:buFontTx/>
              <a:buNone/>
              <a:tabLst/>
              <a:defRPr/>
            </a:pPr>
            <a:r>
              <a:rPr lang="en-US" sz="1800" kern="12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*Note: Share sound when sharing screen*</a:t>
            </a:r>
            <a:endParaRPr lang="en-US" sz="1800" dirty="0">
              <a:effectLst/>
              <a:latin typeface="Times New Roman" panose="02020603050405020304" pitchFamily="18" charset="0"/>
              <a:ea typeface="Times New Roman" panose="02020603050405020304" pitchFamily="18" charset="0"/>
            </a:endParaRPr>
          </a:p>
          <a:p>
            <a:pPr marL="0" marR="0" fontAlgn="base">
              <a:lnSpc>
                <a:spcPct val="107000"/>
              </a:lnSpc>
              <a:spcBef>
                <a:spcPts val="0"/>
              </a:spcBef>
              <a:spcAft>
                <a:spcPts val="0"/>
              </a:spcAft>
            </a:pPr>
            <a:endParaRPr lang="en-US" sz="1800" b="1"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fontAlgn="base">
              <a:lnSpc>
                <a:spcPct val="107000"/>
              </a:lnSpc>
              <a:spcBef>
                <a:spcPts val="0"/>
              </a:spcBef>
              <a:spcAft>
                <a:spcPts val="0"/>
              </a:spcAft>
            </a:pPr>
            <a:r>
              <a:rPr lang="en-US" sz="1800" b="1"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PASTE IN TO CHAT WHEN SESSION IS LIVE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marR="0">
              <a:lnSpc>
                <a:spcPct val="107000"/>
              </a:lnSpc>
              <a:spcBef>
                <a:spcPts val="0"/>
              </a:spcBef>
              <a:spcAft>
                <a:spcPts val="800"/>
              </a:spcAft>
            </a:pPr>
            <a:r>
              <a:rPr lang="en-US" sz="1800" b="1"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START SESSION: Record Meeting and Start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SLIDE 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FIELD: Hello, everyone! I’d like to welcome you to our ACE Online Doctoral Lunch and Learn Thank you for joining us. ​We are looking forward to providing more information on American College of Education and the benefits you have with </a:t>
            </a:r>
            <a:r>
              <a:rPr lang="en-US" sz="18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UKHealth</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b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Before we begin, there are a few logistics to go over. You’re in listen-only mode to preserve the sound quality of our session. You may use the Q&amp;A box to enter questions at any time, and I’ll address them at the end of the presentation. Additionally, we are recording this session, and we’ll send you a link to the recording about 24 hours from now. ​</a:t>
            </a:r>
            <a:b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Now, I’d like to introduce you to your hosts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Footer Placeholder 4">
            <a:extLst>
              <a:ext uri="{FF2B5EF4-FFF2-40B4-BE49-F238E27FC236}">
                <a16:creationId xmlns:a16="http://schemas.microsoft.com/office/drawing/2014/main" id="{6DF214D2-F8E6-48C7-96BB-8C7828411FF2}"/>
              </a:ext>
            </a:extLst>
          </p:cNvPr>
          <p:cNvSpPr>
            <a:spLocks noGrp="1"/>
          </p:cNvSpPr>
          <p:nvPr>
            <p:ph type="ftr" sz="quarter" idx="4"/>
          </p:nvPr>
        </p:nvSpPr>
        <p:spPr/>
        <p:txBody>
          <a:bodyPr/>
          <a:lstStyle/>
          <a:p>
            <a:r>
              <a:rPr lang="en-US"/>
              <a:t>marianne.schmeling@ace.edu</a:t>
            </a:r>
            <a:endParaRPr lang="en-US" dirty="0"/>
          </a:p>
        </p:txBody>
      </p:sp>
    </p:spTree>
    <p:extLst>
      <p:ext uri="{BB962C8B-B14F-4D97-AF65-F5344CB8AC3E}">
        <p14:creationId xmlns:p14="http://schemas.microsoft.com/office/powerpoint/2010/main" val="270807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a:effectLst/>
              </a:rPr>
              <a:t>FIELD: </a:t>
            </a:r>
            <a:r>
              <a:rPr lang="en-US" dirty="0"/>
              <a:t>So, let’s dive a little more into our doctoral-level programs.</a:t>
            </a:r>
          </a:p>
          <a:p>
            <a:endParaRPr lang="en-US" dirty="0"/>
          </a:p>
          <a:p>
            <a:r>
              <a:rPr lang="en-US" dirty="0"/>
              <a:t>We offer both doctoral, or Ed.D., and education specialist, or Ed.S., programs at the doctoral level. They both allow you to engage in scholarly practice at the doctoral-level but the Ed.D. is what results in a doctorate. Our Ed.D. programs take only about three years to complete, and you may feel like that’s a shockingly short amount of time for a doctorate. But the reason why is because the dissertation process is included as part of the program. When you reach that stage, your courses are designed to guide you through every step of the dissertation, from proposal to approval to the writing to the review. You’ll have a committee of individuals dedicated to helping you find success all the way through your dissertation defense.</a:t>
            </a:r>
          </a:p>
          <a:p>
            <a:endParaRPr lang="en-US" dirty="0"/>
          </a:p>
          <a:p>
            <a:r>
              <a:rPr lang="en-US" dirty="0"/>
              <a:t>However, we recognize that not everyone is necessarily ready to take on a dissertation right away. The Ed.S. program is a perfect alternative. It’s shorter, it costs less, you can still engage in a deep level of study and research, and you can complete the program without having to write a dissertation. But perhaps the best part is that after you’ve completed an Ed.S., you can come back when you’re ready to earn your Ed.D. and you’ll have already done the vast majority of what you need to do for the doctorate. We have an All But Dissertation pathway that allows you to transfer into your Ed.D. the Ed.S. coursework you’ve already completed so you only need to focus on the last piece you need, the dissertation. Your </a:t>
            </a:r>
            <a:r>
              <a:rPr lang="en-US" dirty="0" err="1"/>
              <a:t>Ed.S</a:t>
            </a:r>
            <a:r>
              <a:rPr lang="en-US" dirty="0"/>
              <a:t>. will cost a lot less, you’ll finish it a lot faster but the most important part is that it allows you to tackle your doctorate when you are truly ready, knowing that you’ve already done a lot of the work you need to do to get there.</a:t>
            </a:r>
          </a:p>
          <a:p>
            <a:endParaRPr lang="en-US" dirty="0"/>
          </a:p>
          <a:p>
            <a:r>
              <a:rPr lang="en-US" dirty="0"/>
              <a:t>The EdD in Nursing Education is specifically for those individuals who want to be leaders in nursing education. The EdD is fundamentally a practitioner’s degree, intended for working professionals interested in taking on leadership roles in both academic/educational and organizational settings. </a:t>
            </a:r>
          </a:p>
          <a:p>
            <a:endParaRPr lang="en-US" dirty="0"/>
          </a:p>
        </p:txBody>
      </p:sp>
      <p:sp>
        <p:nvSpPr>
          <p:cNvPr id="5" name="Footer Placeholder 4">
            <a:extLst>
              <a:ext uri="{FF2B5EF4-FFF2-40B4-BE49-F238E27FC236}">
                <a16:creationId xmlns:a16="http://schemas.microsoft.com/office/drawing/2014/main" id="{2093532C-CAA6-4543-843A-6673316258C4}"/>
              </a:ext>
            </a:extLst>
          </p:cNvPr>
          <p:cNvSpPr>
            <a:spLocks noGrp="1"/>
          </p:cNvSpPr>
          <p:nvPr>
            <p:ph type="ftr" sz="quarter" idx="4"/>
          </p:nvPr>
        </p:nvSpPr>
        <p:spPr/>
        <p:txBody>
          <a:bodyPr/>
          <a:lstStyle/>
          <a:p>
            <a:r>
              <a:rPr lang="en-US"/>
              <a:t>marianne.schmeling@ace.edu</a:t>
            </a:r>
            <a:endParaRPr lang="en-US" dirty="0"/>
          </a:p>
        </p:txBody>
      </p:sp>
    </p:spTree>
    <p:extLst>
      <p:ext uri="{BB962C8B-B14F-4D97-AF65-F5344CB8AC3E}">
        <p14:creationId xmlns:p14="http://schemas.microsoft.com/office/powerpoint/2010/main" val="2322335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FIELD: We know there is a great need for professional nurse educators. ACE is working hard to provide a solutions to the nursing and healthcare workforce shortage. By offering a Doctoral option in nursing education, with quality, focus of study choices and affordability we can help make a difference.  When you choose the educational pathway of the EdD, with the focus of nursing education. Prepares one to be an Educational Leader in an organization. Conducting research in areas of nursing education and how to improve it. EdD does not have clinical hours. The Doctoral dissertation gives back to the future of a nursing/healthcare organization.</a:t>
            </a:r>
          </a:p>
        </p:txBody>
      </p:sp>
      <p:sp>
        <p:nvSpPr>
          <p:cNvPr id="5" name="Footer Placeholder 4">
            <a:extLst>
              <a:ext uri="{FF2B5EF4-FFF2-40B4-BE49-F238E27FC236}">
                <a16:creationId xmlns:a16="http://schemas.microsoft.com/office/drawing/2014/main" id="{3DDEBBED-041B-4480-A91A-615D72F78264}"/>
              </a:ext>
            </a:extLst>
          </p:cNvPr>
          <p:cNvSpPr>
            <a:spLocks noGrp="1"/>
          </p:cNvSpPr>
          <p:nvPr>
            <p:ph type="ftr" sz="quarter" idx="4"/>
          </p:nvPr>
        </p:nvSpPr>
        <p:spPr/>
        <p:txBody>
          <a:bodyPr/>
          <a:lstStyle/>
          <a:p>
            <a:r>
              <a:rPr lang="en-US"/>
              <a:t>marianne.schmeling@ace.edu</a:t>
            </a:r>
            <a:endParaRPr lang="en-US" dirty="0"/>
          </a:p>
        </p:txBody>
      </p:sp>
    </p:spTree>
    <p:extLst>
      <p:ext uri="{BB962C8B-B14F-4D97-AF65-F5344CB8AC3E}">
        <p14:creationId xmlns:p14="http://schemas.microsoft.com/office/powerpoint/2010/main" val="3979648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Field: The EdD prepares scholar-practitioners to solve problems in their places of employment by utilizing advanced knowledge of the latest evidence-based practices and pedagogical systems. In addition, students learn how to employ quantitative and qualitative research methodologies to identifying, examining, and developing viable solutions to problems in education.</a:t>
            </a:r>
          </a:p>
        </p:txBody>
      </p:sp>
      <p:sp>
        <p:nvSpPr>
          <p:cNvPr id="5" name="Footer Placeholder 4">
            <a:extLst>
              <a:ext uri="{FF2B5EF4-FFF2-40B4-BE49-F238E27FC236}">
                <a16:creationId xmlns:a16="http://schemas.microsoft.com/office/drawing/2014/main" id="{281DF118-045C-447D-9F69-29932AEBE200}"/>
              </a:ext>
            </a:extLst>
          </p:cNvPr>
          <p:cNvSpPr>
            <a:spLocks noGrp="1"/>
          </p:cNvSpPr>
          <p:nvPr>
            <p:ph type="ftr" sz="quarter" idx="4"/>
          </p:nvPr>
        </p:nvSpPr>
        <p:spPr/>
        <p:txBody>
          <a:bodyPr/>
          <a:lstStyle/>
          <a:p>
            <a:r>
              <a:rPr lang="en-US"/>
              <a:t>marianne.schmeling@ace.edu</a:t>
            </a:r>
            <a:endParaRPr lang="en-US" dirty="0"/>
          </a:p>
        </p:txBody>
      </p:sp>
    </p:spTree>
    <p:extLst>
      <p:ext uri="{BB962C8B-B14F-4D97-AF65-F5344CB8AC3E}">
        <p14:creationId xmlns:p14="http://schemas.microsoft.com/office/powerpoint/2010/main" val="3926178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a:rPr>
              <a:t>FIELD: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One of the most common questions we get asked is about admission requirements, so I wanted to talk about it here. What you see on your screen are our general requirements for each degree level, but some programs have additional or specific requirements so I recommend you connect with an enrollment counselor to get more detailed information once you’ve decided the program you want to pursue. For example, when you apply to a doctoral program, you’ll be asked to submit a goal statement and a recorded interview. However, we do not require a GRE for any program.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academic requirements for our nursing degrees also vary depending on the program. Once you know the degree you’re interested in, I highly recommend reaching out to one of our enrollment counselors to get specific admission requirements for that degree. </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Our application process is quick and painless. For most programs, the most involved documentation you’ll need to send in will be your official transcripts from previous institutions. Your enrollment counselor will let you know if any other additional documentation is needed.</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a:endParaRPr>
          </a:p>
          <a:p>
            <a:endParaRPr lang="en-US" dirty="0">
              <a:cs typeface="Calibri"/>
            </a:endParaRPr>
          </a:p>
        </p:txBody>
      </p:sp>
      <p:sp>
        <p:nvSpPr>
          <p:cNvPr id="5" name="Footer Placeholder 4">
            <a:extLst>
              <a:ext uri="{FF2B5EF4-FFF2-40B4-BE49-F238E27FC236}">
                <a16:creationId xmlns:a16="http://schemas.microsoft.com/office/drawing/2014/main" id="{7779975E-A21B-452E-880D-A74906011CB5}"/>
              </a:ext>
            </a:extLst>
          </p:cNvPr>
          <p:cNvSpPr>
            <a:spLocks noGrp="1"/>
          </p:cNvSpPr>
          <p:nvPr>
            <p:ph type="ftr" sz="quarter" idx="4"/>
          </p:nvPr>
        </p:nvSpPr>
        <p:spPr/>
        <p:txBody>
          <a:bodyPr/>
          <a:lstStyle/>
          <a:p>
            <a:r>
              <a:rPr lang="en-US"/>
              <a:t>marianne.schmeling@ace.edu</a:t>
            </a:r>
            <a:endParaRPr lang="en-US" dirty="0"/>
          </a:p>
        </p:txBody>
      </p:sp>
    </p:spTree>
    <p:extLst>
      <p:ext uri="{BB962C8B-B14F-4D97-AF65-F5344CB8AC3E}">
        <p14:creationId xmlns:p14="http://schemas.microsoft.com/office/powerpoint/2010/main" val="4092063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 career positions: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Careers: Graduates of Ed.D. programs with a focus in health care leadership or health care education can step into roles such as healthcare administrator, professor of nursing, behavioral health program administrator, and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For example: College or University Dean, Professor of Nursing, Healthcare Administrator, Behavioral Health Program Administrator,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Ed. D. in Nursing Education Jobs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Nursing Professor.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Nurse Educator.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Director of Nursing. Hospitals/Medical Centers/Academic Institutions/Administrative Roles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Director of Nursing Education.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Director of Undergraduate Nursing.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Director of Graduate Nursing Education.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Clinical Nursing Instructor.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Chief Nursing Officer (CNO)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policy maker.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curriculum director.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chief learning officer.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education administrator.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Training and development manager.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Job titles in health care include: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Clinical Nurse Preceptor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Clinical Nursing Consultant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Clinical Practice and Education Specialist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Director of Nursing Professional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Continuing Education Coordinator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RN Education Specialist</a:t>
            </a:r>
          </a:p>
          <a:p>
            <a:endParaRPr lang="en-US" dirty="0"/>
          </a:p>
        </p:txBody>
      </p:sp>
      <p:sp>
        <p:nvSpPr>
          <p:cNvPr id="4" name="Footer Placeholder 3"/>
          <p:cNvSpPr>
            <a:spLocks noGrp="1"/>
          </p:cNvSpPr>
          <p:nvPr>
            <p:ph type="ftr" sz="quarter" idx="4"/>
          </p:nvPr>
        </p:nvSpPr>
        <p:spPr/>
        <p:txBody>
          <a:bodyPr/>
          <a:lstStyle/>
          <a:p>
            <a:r>
              <a:rPr lang="en-US"/>
              <a:t>marianne.schmeling@ace.edu</a:t>
            </a:r>
            <a:endParaRPr lang="en-US" dirty="0"/>
          </a:p>
        </p:txBody>
      </p:sp>
    </p:spTree>
    <p:extLst>
      <p:ext uri="{BB962C8B-B14F-4D97-AF65-F5344CB8AC3E}">
        <p14:creationId xmlns:p14="http://schemas.microsoft.com/office/powerpoint/2010/main" val="3436949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FIELD: So, if you are ready to apply, we are ready for you! Here I’ve listed some of our upcoming deadlines and term starts. ACE operates on rolling start dates. We generally have a new term start every six weeks or so, with a few exceptions here and there, but some of our programs aren’t offered every term. If you know the general time in which you want to start a program, let your enrollment counselor know. We’ll be able to advise you on what term you should target based on program availability and your preferred timeline. </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While the deadlines for applications are listed as the Friday before the start date, please keep in mind it takes around 72 hours for processing of various Ed.D. and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Ed.S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required documents. If you’re interested in our doctoral-level programs, we recommend you get your application and all your documents in no later than the Wednesday before the official deadline. </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We also highly recommend you apply and submit all required items as soon as you decide ACE is the right fit for you, even if start date you applied for is still a while out. A huge benefit of being enrolled early is having full access to new student orientation, allowing you to prepare early and be ready to dive in once your first course begins. </a:t>
            </a:r>
          </a:p>
          <a:p>
            <a:endParaRPr lang="en-US" dirty="0"/>
          </a:p>
        </p:txBody>
      </p:sp>
      <p:sp>
        <p:nvSpPr>
          <p:cNvPr id="5" name="Footer Placeholder 4">
            <a:extLst>
              <a:ext uri="{FF2B5EF4-FFF2-40B4-BE49-F238E27FC236}">
                <a16:creationId xmlns:a16="http://schemas.microsoft.com/office/drawing/2014/main" id="{067D8420-1D95-4F74-A0FF-DE011B9122AF}"/>
              </a:ext>
            </a:extLst>
          </p:cNvPr>
          <p:cNvSpPr>
            <a:spLocks noGrp="1"/>
          </p:cNvSpPr>
          <p:nvPr>
            <p:ph type="ftr" sz="quarter" idx="4"/>
          </p:nvPr>
        </p:nvSpPr>
        <p:spPr/>
        <p:txBody>
          <a:bodyPr/>
          <a:lstStyle/>
          <a:p>
            <a:r>
              <a:rPr lang="en-US"/>
              <a:t>marianne.schmeling@ace.edu</a:t>
            </a:r>
            <a:endParaRPr lang="en-US" dirty="0"/>
          </a:p>
        </p:txBody>
      </p:sp>
    </p:spTree>
    <p:extLst>
      <p:ext uri="{BB962C8B-B14F-4D97-AF65-F5344CB8AC3E}">
        <p14:creationId xmlns:p14="http://schemas.microsoft.com/office/powerpoint/2010/main" val="570233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mn-cs"/>
                <a:hlinkClick r:id="rId3"/>
              </a:rPr>
              <a:t>https://ace.edu/tuition-and-admissions/grants-scholarships/</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
        <p:nvSpPr>
          <p:cNvPr id="5" name="Footer Placeholder 4">
            <a:extLst>
              <a:ext uri="{FF2B5EF4-FFF2-40B4-BE49-F238E27FC236}">
                <a16:creationId xmlns:a16="http://schemas.microsoft.com/office/drawing/2014/main" id="{178D921F-A36D-4795-B4A3-F5E447A8DE84}"/>
              </a:ext>
            </a:extLst>
          </p:cNvPr>
          <p:cNvSpPr>
            <a:spLocks noGrp="1"/>
          </p:cNvSpPr>
          <p:nvPr>
            <p:ph type="ftr" sz="quarter" idx="4"/>
          </p:nvPr>
        </p:nvSpPr>
        <p:spPr/>
        <p:txBody>
          <a:bodyPr/>
          <a:lstStyle/>
          <a:p>
            <a:r>
              <a:rPr lang="en-US"/>
              <a:t>marianne.schmeling@ace.edu</a:t>
            </a:r>
            <a:endParaRPr lang="en-US" dirty="0"/>
          </a:p>
        </p:txBody>
      </p:sp>
    </p:spTree>
    <p:extLst>
      <p:ext uri="{BB962C8B-B14F-4D97-AF65-F5344CB8AC3E}">
        <p14:creationId xmlns:p14="http://schemas.microsoft.com/office/powerpoint/2010/main" val="2646064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a:extLst>
              <a:ext uri="{FF2B5EF4-FFF2-40B4-BE49-F238E27FC236}">
                <a16:creationId xmlns:a16="http://schemas.microsoft.com/office/drawing/2014/main" id="{0783B7A9-9397-46B1-A749-562F040FC73E}"/>
              </a:ext>
            </a:extLst>
          </p:cNvPr>
          <p:cNvSpPr>
            <a:spLocks noGrp="1"/>
          </p:cNvSpPr>
          <p:nvPr>
            <p:ph type="ftr" sz="quarter" idx="4"/>
          </p:nvPr>
        </p:nvSpPr>
        <p:spPr/>
        <p:txBody>
          <a:bodyPr/>
          <a:lstStyle/>
          <a:p>
            <a:r>
              <a:rPr lang="en-US"/>
              <a:t>marianne.schmeling@ace.edu</a:t>
            </a:r>
            <a:endParaRPr lang="en-US" dirty="0"/>
          </a:p>
        </p:txBody>
      </p:sp>
    </p:spTree>
    <p:extLst>
      <p:ext uri="{BB962C8B-B14F-4D97-AF65-F5344CB8AC3E}">
        <p14:creationId xmlns:p14="http://schemas.microsoft.com/office/powerpoint/2010/main" val="1297807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D7E816A6-C3CF-437D-A48D-06DFFCF31056}"/>
              </a:ext>
            </a:extLst>
          </p:cNvPr>
          <p:cNvSpPr>
            <a:spLocks noGrp="1"/>
          </p:cNvSpPr>
          <p:nvPr>
            <p:ph type="ftr" sz="quarter" idx="4"/>
          </p:nvPr>
        </p:nvSpPr>
        <p:spPr/>
        <p:txBody>
          <a:bodyPr/>
          <a:lstStyle/>
          <a:p>
            <a:r>
              <a:rPr lang="en-US"/>
              <a:t>marianne.schmeling@ace.edu</a:t>
            </a:r>
            <a:endParaRPr lang="en-US" dirty="0"/>
          </a:p>
        </p:txBody>
      </p:sp>
    </p:spTree>
    <p:extLst>
      <p:ext uri="{BB962C8B-B14F-4D97-AF65-F5344CB8AC3E}">
        <p14:creationId xmlns:p14="http://schemas.microsoft.com/office/powerpoint/2010/main" val="4249574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a:extLst>
              <a:ext uri="{FF2B5EF4-FFF2-40B4-BE49-F238E27FC236}">
                <a16:creationId xmlns:a16="http://schemas.microsoft.com/office/drawing/2014/main" id="{1A2BEB90-E380-46E1-9A8B-4FF574355294}"/>
              </a:ext>
            </a:extLst>
          </p:cNvPr>
          <p:cNvSpPr>
            <a:spLocks noGrp="1"/>
          </p:cNvSpPr>
          <p:nvPr>
            <p:ph type="ftr" sz="quarter" idx="4"/>
          </p:nvPr>
        </p:nvSpPr>
        <p:spPr/>
        <p:txBody>
          <a:bodyPr/>
          <a:lstStyle/>
          <a:p>
            <a:r>
              <a:rPr lang="en-US"/>
              <a:t>marianne.schmeling@ace.edu</a:t>
            </a:r>
            <a:endParaRPr lang="en-US" dirty="0"/>
          </a:p>
        </p:txBody>
      </p:sp>
    </p:spTree>
    <p:extLst>
      <p:ext uri="{BB962C8B-B14F-4D97-AF65-F5344CB8AC3E}">
        <p14:creationId xmlns:p14="http://schemas.microsoft.com/office/powerpoint/2010/main" val="1078395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FIELD: Introduce yourself and any co-presenters.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Footer Placeholder 4">
            <a:extLst>
              <a:ext uri="{FF2B5EF4-FFF2-40B4-BE49-F238E27FC236}">
                <a16:creationId xmlns:a16="http://schemas.microsoft.com/office/drawing/2014/main" id="{12CC5E50-DF60-4366-B42B-2C5D55242850}"/>
              </a:ext>
            </a:extLst>
          </p:cNvPr>
          <p:cNvSpPr>
            <a:spLocks noGrp="1"/>
          </p:cNvSpPr>
          <p:nvPr>
            <p:ph type="ftr" sz="quarter" idx="4"/>
          </p:nvPr>
        </p:nvSpPr>
        <p:spPr/>
        <p:txBody>
          <a:bodyPr/>
          <a:lstStyle/>
          <a:p>
            <a:r>
              <a:rPr lang="en-US"/>
              <a:t>marianne.schmeling@ace.edu</a:t>
            </a:r>
            <a:endParaRPr lang="en-US" dirty="0"/>
          </a:p>
        </p:txBody>
      </p:sp>
    </p:spTree>
    <p:extLst>
      <p:ext uri="{BB962C8B-B14F-4D97-AF65-F5344CB8AC3E}">
        <p14:creationId xmlns:p14="http://schemas.microsoft.com/office/powerpoint/2010/main" val="1815922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7C6CEA58-A66E-4566-B47A-13874F4282A8}"/>
              </a:ext>
            </a:extLst>
          </p:cNvPr>
          <p:cNvSpPr>
            <a:spLocks noGrp="1"/>
          </p:cNvSpPr>
          <p:nvPr>
            <p:ph type="ftr" sz="quarter" idx="4"/>
          </p:nvPr>
        </p:nvSpPr>
        <p:spPr/>
        <p:txBody>
          <a:bodyPr/>
          <a:lstStyle/>
          <a:p>
            <a:r>
              <a:rPr lang="en-US"/>
              <a:t>marianne.schmeling@ace.edu</a:t>
            </a:r>
            <a:endParaRPr lang="en-US" dirty="0"/>
          </a:p>
        </p:txBody>
      </p:sp>
    </p:spTree>
    <p:extLst>
      <p:ext uri="{BB962C8B-B14F-4D97-AF65-F5344CB8AC3E}">
        <p14:creationId xmlns:p14="http://schemas.microsoft.com/office/powerpoint/2010/main" val="556775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and Answers with:</a:t>
            </a:r>
          </a:p>
        </p:txBody>
      </p:sp>
      <p:sp>
        <p:nvSpPr>
          <p:cNvPr id="4" name="Footer Placeholder 3"/>
          <p:cNvSpPr>
            <a:spLocks noGrp="1"/>
          </p:cNvSpPr>
          <p:nvPr>
            <p:ph type="ftr" sz="quarter" idx="4"/>
          </p:nvPr>
        </p:nvSpPr>
        <p:spPr/>
        <p:txBody>
          <a:bodyPr/>
          <a:lstStyle/>
          <a:p>
            <a:r>
              <a:rPr lang="en-US"/>
              <a:t>marianne.schmeling@ace.edu</a:t>
            </a:r>
            <a:endParaRPr lang="en-US" dirty="0"/>
          </a:p>
        </p:txBody>
      </p:sp>
    </p:spTree>
    <p:extLst>
      <p:ext uri="{BB962C8B-B14F-4D97-AF65-F5344CB8AC3E}">
        <p14:creationId xmlns:p14="http://schemas.microsoft.com/office/powerpoint/2010/main" val="39570270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FIELD: Thank you for participating in that. I’d now like to open it up to you all. Feel free to ask any questions you might have!</a:t>
            </a:r>
          </a:p>
          <a:p>
            <a:endParaRPr lang="en-US" dirty="0">
              <a:cs typeface="Calibri"/>
            </a:endParaRPr>
          </a:p>
          <a:p>
            <a:endParaRPr lang="en-US" dirty="0"/>
          </a:p>
        </p:txBody>
      </p:sp>
      <p:sp>
        <p:nvSpPr>
          <p:cNvPr id="5" name="Footer Placeholder 4">
            <a:extLst>
              <a:ext uri="{FF2B5EF4-FFF2-40B4-BE49-F238E27FC236}">
                <a16:creationId xmlns:a16="http://schemas.microsoft.com/office/drawing/2014/main" id="{8A711F8C-CB54-4C18-9FA9-0FC39B13714C}"/>
              </a:ext>
            </a:extLst>
          </p:cNvPr>
          <p:cNvSpPr>
            <a:spLocks noGrp="1"/>
          </p:cNvSpPr>
          <p:nvPr>
            <p:ph type="ftr" sz="quarter" idx="4"/>
          </p:nvPr>
        </p:nvSpPr>
        <p:spPr/>
        <p:txBody>
          <a:bodyPr/>
          <a:lstStyle/>
          <a:p>
            <a:r>
              <a:rPr lang="en-US"/>
              <a:t>marianne.schmeling@ace.edu</a:t>
            </a:r>
            <a:endParaRPr lang="en-US" dirty="0"/>
          </a:p>
        </p:txBody>
      </p:sp>
    </p:spTree>
    <p:extLst>
      <p:ext uri="{BB962C8B-B14F-4D97-AF65-F5344CB8AC3E}">
        <p14:creationId xmlns:p14="http://schemas.microsoft.com/office/powerpoint/2010/main" val="2188923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FIELD: Thank you again for your time today. If you have any questions, you can always contact me. An enrollment counselor will also be reaching out to you soon to offer their help, so please don’t hesitate to take advantage of that if you have questions about specific programs. </a:t>
            </a:r>
          </a:p>
          <a:p>
            <a:endParaRPr lang="en-US" dirty="0"/>
          </a:p>
          <a:p>
            <a:endParaRPr lang="en-US" dirty="0"/>
          </a:p>
        </p:txBody>
      </p:sp>
      <p:sp>
        <p:nvSpPr>
          <p:cNvPr id="5" name="Footer Placeholder 4">
            <a:extLst>
              <a:ext uri="{FF2B5EF4-FFF2-40B4-BE49-F238E27FC236}">
                <a16:creationId xmlns:a16="http://schemas.microsoft.com/office/drawing/2014/main" id="{0283DA51-7C6F-40B8-A578-721F65CD929C}"/>
              </a:ext>
            </a:extLst>
          </p:cNvPr>
          <p:cNvSpPr>
            <a:spLocks noGrp="1"/>
          </p:cNvSpPr>
          <p:nvPr>
            <p:ph type="ftr" sz="quarter" idx="4"/>
          </p:nvPr>
        </p:nvSpPr>
        <p:spPr/>
        <p:txBody>
          <a:bodyPr/>
          <a:lstStyle/>
          <a:p>
            <a:r>
              <a:rPr lang="en-US"/>
              <a:t>marianne.schmeling@ace.edu</a:t>
            </a:r>
            <a:endParaRPr lang="en-US" dirty="0"/>
          </a:p>
        </p:txBody>
      </p:sp>
    </p:spTree>
    <p:extLst>
      <p:ext uri="{BB962C8B-B14F-4D97-AF65-F5344CB8AC3E}">
        <p14:creationId xmlns:p14="http://schemas.microsoft.com/office/powerpoint/2010/main" val="1421215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kern="1200" dirty="0">
                <a:effectLst/>
              </a:rPr>
              <a:t>FIELD: </a:t>
            </a:r>
            <a:r>
              <a:rPr lang="en-US" dirty="0"/>
              <a:t>I </a:t>
            </a:r>
            <a:r>
              <a:rPr lang="en-US"/>
              <a:t>have a </a:t>
            </a:r>
            <a:r>
              <a:rPr lang="en-US" kern="1200">
                <a:effectLst/>
              </a:rPr>
              <a:t>brief </a:t>
            </a:r>
            <a:r>
              <a:rPr lang="en-US" kern="1200" dirty="0">
                <a:effectLst/>
              </a:rPr>
              <a:t>information session planned - where </a:t>
            </a:r>
            <a:r>
              <a:rPr lang="en-US" dirty="0"/>
              <a:t>I’ll introduce you </a:t>
            </a:r>
            <a:r>
              <a:rPr lang="en-US" kern="1200" dirty="0">
                <a:effectLst/>
              </a:rPr>
              <a:t>to </a:t>
            </a:r>
            <a:r>
              <a:rPr lang="en-US" dirty="0"/>
              <a:t>American College </a:t>
            </a:r>
            <a:r>
              <a:rPr lang="en-US" kern="1200" dirty="0">
                <a:effectLst/>
              </a:rPr>
              <a:t>of </a:t>
            </a:r>
            <a:r>
              <a:rPr lang="en-US" dirty="0"/>
              <a:t>Education! I’ll share </a:t>
            </a:r>
            <a:r>
              <a:rPr lang="en-US" kern="1200" dirty="0">
                <a:effectLst/>
              </a:rPr>
              <a:t>what </a:t>
            </a:r>
            <a:r>
              <a:rPr lang="en-US" dirty="0"/>
              <a:t>sets </a:t>
            </a:r>
            <a:r>
              <a:rPr lang="en-US" kern="1200" dirty="0">
                <a:effectLst/>
              </a:rPr>
              <a:t>ACE </a:t>
            </a:r>
            <a:r>
              <a:rPr lang="en-US" dirty="0"/>
              <a:t>apart </a:t>
            </a:r>
            <a:r>
              <a:rPr lang="en-US" kern="1200" dirty="0">
                <a:effectLst/>
              </a:rPr>
              <a:t>from </a:t>
            </a:r>
            <a:r>
              <a:rPr lang="en-US" dirty="0"/>
              <a:t>other higher education institutions</a:t>
            </a:r>
            <a:r>
              <a:rPr lang="en-US" kern="1200" dirty="0">
                <a:effectLst/>
              </a:rPr>
              <a:t>. We </a:t>
            </a:r>
            <a:r>
              <a:rPr lang="en-US" dirty="0"/>
              <a:t>will </a:t>
            </a:r>
            <a:r>
              <a:rPr lang="en-US" kern="1200" dirty="0">
                <a:effectLst/>
              </a:rPr>
              <a:t>also </a:t>
            </a:r>
            <a:r>
              <a:rPr lang="en-US" dirty="0"/>
              <a:t>go over</a:t>
            </a:r>
            <a:r>
              <a:rPr lang="en-US" kern="1200" dirty="0">
                <a:effectLst/>
              </a:rPr>
              <a:t> </a:t>
            </a:r>
            <a:r>
              <a:rPr lang="en-US" kern="1200" dirty="0" err="1">
                <a:effectLst/>
              </a:rPr>
              <a:t>UKHealthcare’s</a:t>
            </a:r>
            <a:r>
              <a:rPr lang="en-US" kern="1200" dirty="0">
                <a:effectLst/>
              </a:rPr>
              <a:t> </a:t>
            </a:r>
            <a:r>
              <a:rPr lang="en-US" dirty="0"/>
              <a:t>tuition and payment </a:t>
            </a:r>
            <a:r>
              <a:rPr lang="en-US" kern="1200" dirty="0">
                <a:effectLst/>
              </a:rPr>
              <a:t>program. </a:t>
            </a:r>
            <a:r>
              <a:rPr lang="en-US" dirty="0"/>
              <a:t>And I’ll close by reviewing our upcoming term start opportunities and giving </a:t>
            </a:r>
            <a:r>
              <a:rPr lang="en-US" kern="1200" dirty="0">
                <a:effectLst/>
              </a:rPr>
              <a:t>you </a:t>
            </a:r>
            <a:r>
              <a:rPr lang="en-US" dirty="0"/>
              <a:t>a chance </a:t>
            </a:r>
            <a:r>
              <a:rPr lang="en-US" kern="1200" dirty="0">
                <a:effectLst/>
              </a:rPr>
              <a:t>to </a:t>
            </a:r>
            <a:r>
              <a:rPr lang="en-US" dirty="0"/>
              <a:t>ask any questions </a:t>
            </a:r>
            <a:r>
              <a:rPr lang="en-US" kern="1200" dirty="0">
                <a:effectLst/>
              </a:rPr>
              <a:t>you </a:t>
            </a:r>
            <a:r>
              <a:rPr lang="en-US" dirty="0"/>
              <a:t>might have</a:t>
            </a:r>
            <a:r>
              <a:rPr lang="en-US" kern="1200" dirty="0">
                <a:effectLst/>
              </a:rPr>
              <a:t>.</a:t>
            </a:r>
            <a:r>
              <a:rPr lang="en-US" dirty="0"/>
              <a:t> </a:t>
            </a:r>
          </a:p>
        </p:txBody>
      </p:sp>
      <p:sp>
        <p:nvSpPr>
          <p:cNvPr id="5" name="Footer Placeholder 4">
            <a:extLst>
              <a:ext uri="{FF2B5EF4-FFF2-40B4-BE49-F238E27FC236}">
                <a16:creationId xmlns:a16="http://schemas.microsoft.com/office/drawing/2014/main" id="{6EAA22A3-D6F2-403A-9FBC-2A404925F867}"/>
              </a:ext>
            </a:extLst>
          </p:cNvPr>
          <p:cNvSpPr>
            <a:spLocks noGrp="1"/>
          </p:cNvSpPr>
          <p:nvPr>
            <p:ph type="ftr" sz="quarter" idx="4"/>
          </p:nvPr>
        </p:nvSpPr>
        <p:spPr/>
        <p:txBody>
          <a:bodyPr/>
          <a:lstStyle/>
          <a:p>
            <a:r>
              <a:rPr lang="en-US"/>
              <a:t>marianne.schmeling@ace.edu</a:t>
            </a:r>
            <a:endParaRPr lang="en-US" dirty="0"/>
          </a:p>
        </p:txBody>
      </p:sp>
    </p:spTree>
    <p:extLst>
      <p:ext uri="{BB962C8B-B14F-4D97-AF65-F5344CB8AC3E}">
        <p14:creationId xmlns:p14="http://schemas.microsoft.com/office/powerpoint/2010/main" val="792520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FIELD: American College of Education, or ACE, was founded in 2005 and since then, we have helped many working professionals advance their careers through some of the most affordable and highest quality programs out there. As part of our mission to support more professionals in service-oriented fields, we expanded into healthcare, nursing and business starting in 2013. We were very excited to earn CCNE-accreditation in 2020 and we’re still continuing to grow in these fields, with plans to offer more programs every year. </a:t>
            </a:r>
          </a:p>
          <a:p>
            <a:pPr>
              <a:defRPr/>
            </a:pPr>
            <a:r>
              <a:rPr lang="en-US" dirty="0"/>
              <a:t>  </a:t>
            </a:r>
            <a:endParaRPr lang="en-US" dirty="0">
              <a:cs typeface="Calibri"/>
            </a:endParaRPr>
          </a:p>
          <a:p>
            <a:pPr>
              <a:defRPr/>
            </a:pPr>
            <a:r>
              <a:rPr lang="en-US" dirty="0"/>
              <a:t>ACE also sets itself apart by being a Certified B Corporation. This is a designation given to companies and organizations who use the business as a force for good. We uphold strict standards to minimize environmental impact, give back to the community and make responsible financial decisions so we can maintain our low tuition. For us, a huge part of being a B Corporation is ensuring we always put our students first and our students definitely feel the difference.</a:t>
            </a:r>
          </a:p>
          <a:p>
            <a:pPr>
              <a:defRPr/>
            </a:pPr>
            <a:endParaRPr lang="en-US" dirty="0"/>
          </a:p>
          <a:p>
            <a:r>
              <a:rPr lang="en-US" dirty="0"/>
              <a:t>American College of Education is proudly accredited, Higher Learning Commission EdD </a:t>
            </a:r>
            <a:r>
              <a:rPr lang="en-US" dirty="0" err="1"/>
              <a:t>EdS</a:t>
            </a:r>
            <a:r>
              <a:rPr lang="en-US" dirty="0"/>
              <a:t> and CCNE </a:t>
            </a:r>
            <a:r>
              <a:rPr lang="en-US"/>
              <a:t>( RNBSN BSNMSN </a:t>
            </a:r>
            <a:r>
              <a:rPr lang="en-US" dirty="0"/>
              <a:t>RNMSN )</a:t>
            </a:r>
          </a:p>
          <a:p>
            <a:pPr>
              <a:defRPr/>
            </a:pPr>
            <a:endParaRPr lang="en-US" dirty="0"/>
          </a:p>
          <a:p>
            <a:pPr>
              <a:defRPr/>
            </a:pPr>
            <a:endParaRPr lang="en-US" dirty="0"/>
          </a:p>
        </p:txBody>
      </p:sp>
      <p:sp>
        <p:nvSpPr>
          <p:cNvPr id="5" name="Footer Placeholder 4">
            <a:extLst>
              <a:ext uri="{FF2B5EF4-FFF2-40B4-BE49-F238E27FC236}">
                <a16:creationId xmlns:a16="http://schemas.microsoft.com/office/drawing/2014/main" id="{7F758058-2598-4A9E-8050-724E69DAFF92}"/>
              </a:ext>
            </a:extLst>
          </p:cNvPr>
          <p:cNvSpPr>
            <a:spLocks noGrp="1"/>
          </p:cNvSpPr>
          <p:nvPr>
            <p:ph type="ftr" sz="quarter" idx="4"/>
          </p:nvPr>
        </p:nvSpPr>
        <p:spPr/>
        <p:txBody>
          <a:bodyPr/>
          <a:lstStyle/>
          <a:p>
            <a:r>
              <a:rPr lang="en-US"/>
              <a:t>marianne.schmeling@ace.edu</a:t>
            </a:r>
            <a:endParaRPr lang="en-US" dirty="0"/>
          </a:p>
        </p:txBody>
      </p:sp>
    </p:spTree>
    <p:extLst>
      <p:ext uri="{BB962C8B-B14F-4D97-AF65-F5344CB8AC3E}">
        <p14:creationId xmlns:p14="http://schemas.microsoft.com/office/powerpoint/2010/main" val="1661053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kern="1200" dirty="0">
                <a:effectLst/>
              </a:rPr>
              <a:t>FIELD:</a:t>
            </a:r>
            <a:r>
              <a:rPr lang="en-US" dirty="0"/>
              <a:t> </a:t>
            </a:r>
            <a:r>
              <a:rPr lang="en-US" b="0" i="0" dirty="0">
                <a:solidFill>
                  <a:srgbClr val="000000"/>
                </a:solidFill>
                <a:effectLst/>
                <a:latin typeface="Calibri" panose="020F0502020204030204" pitchFamily="34" charset="0"/>
              </a:rPr>
              <a:t>Rankings aside, I want to drill down into the high educational quality you can expect from our programs or what I like to call the ACE difference. First of all, we have an 83% student retention rate, which is well above the national average and something we’re extremely proud of. We were named the #2 online college in America in 2023 by Newsweek. To get their rankings, Newsweek surveyed 9,000 people who had recently participated in an online program and we're so happy to see such a high satisfaction rate with the educational experience we provide. It also corresponds to the fact that 90% of our students found our courses intellectually challenging and 84% of students found that our faculty were a great resource. And when you do graduate at ACE, you immediately join an alumni network of over 37,000 graduates, so you have access to a substantial web of professional connections.</a:t>
            </a:r>
            <a:endParaRPr lang="en-US" dirty="0">
              <a:cs typeface="Calibri"/>
            </a:endParaRPr>
          </a:p>
        </p:txBody>
      </p:sp>
      <p:sp>
        <p:nvSpPr>
          <p:cNvPr id="5" name="Footer Placeholder 4">
            <a:extLst>
              <a:ext uri="{FF2B5EF4-FFF2-40B4-BE49-F238E27FC236}">
                <a16:creationId xmlns:a16="http://schemas.microsoft.com/office/drawing/2014/main" id="{286791D0-BD09-45DD-B203-299E56BD014A}"/>
              </a:ext>
            </a:extLst>
          </p:cNvPr>
          <p:cNvSpPr>
            <a:spLocks noGrp="1"/>
          </p:cNvSpPr>
          <p:nvPr>
            <p:ph type="ftr" sz="quarter" idx="4"/>
          </p:nvPr>
        </p:nvSpPr>
        <p:spPr/>
        <p:txBody>
          <a:bodyPr/>
          <a:lstStyle/>
          <a:p>
            <a:r>
              <a:rPr lang="en-US"/>
              <a:t>marianne.schmeling@ace.edu</a:t>
            </a:r>
            <a:endParaRPr lang="en-US" dirty="0"/>
          </a:p>
        </p:txBody>
      </p:sp>
    </p:spTree>
    <p:extLst>
      <p:ext uri="{BB962C8B-B14F-4D97-AF65-F5344CB8AC3E}">
        <p14:creationId xmlns:p14="http://schemas.microsoft.com/office/powerpoint/2010/main" val="2804646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kern="1200" dirty="0">
                <a:effectLst/>
              </a:rPr>
              <a:t>FIELD: </a:t>
            </a:r>
            <a:r>
              <a:rPr lang="en-US" dirty="0"/>
              <a:t>At </a:t>
            </a:r>
            <a:r>
              <a:rPr lang="en-US" kern="1200" dirty="0">
                <a:effectLst/>
              </a:rPr>
              <a:t>ACE</a:t>
            </a:r>
            <a:r>
              <a:rPr lang="en-US" dirty="0"/>
              <a:t>,</a:t>
            </a:r>
            <a:r>
              <a:rPr lang="en-US" kern="1200" dirty="0">
                <a:effectLst/>
              </a:rPr>
              <a:t> you get access to the best and brightest faculty across the nation. These are leaders in their fields who are eager to share their wisdom, advice and knowledge gained from their years of advanced research, study and hands-on experience. Our faculty have </a:t>
            </a:r>
            <a:r>
              <a:rPr lang="en-US" dirty="0"/>
              <a:t>served on state boards and committees</a:t>
            </a:r>
            <a:r>
              <a:rPr lang="en-US" kern="1200" dirty="0">
                <a:effectLst/>
              </a:rPr>
              <a:t>, </a:t>
            </a:r>
            <a:r>
              <a:rPr lang="en-US" dirty="0"/>
              <a:t>advisory councils and as deans. They have worked in medical-surgical units</a:t>
            </a:r>
            <a:r>
              <a:rPr lang="en-US" kern="1200" dirty="0">
                <a:effectLst/>
              </a:rPr>
              <a:t>, </a:t>
            </a:r>
            <a:r>
              <a:rPr lang="en-US" dirty="0"/>
              <a:t>home care</a:t>
            </a:r>
            <a:r>
              <a:rPr lang="en-US" kern="1200" dirty="0">
                <a:effectLst/>
              </a:rPr>
              <a:t>, </a:t>
            </a:r>
            <a:r>
              <a:rPr lang="en-US" dirty="0"/>
              <a:t>intensive care </a:t>
            </a:r>
            <a:r>
              <a:rPr lang="en-US" kern="1200" dirty="0">
                <a:effectLst/>
              </a:rPr>
              <a:t>and </a:t>
            </a:r>
            <a:r>
              <a:rPr lang="en-US" dirty="0"/>
              <a:t>in nurse </a:t>
            </a:r>
            <a:r>
              <a:rPr lang="en-US" kern="1200" dirty="0">
                <a:effectLst/>
              </a:rPr>
              <a:t>leadership. Time and again, something we hear from our students is that they love how connected our faculty are to the day-to-day work our students are doing every day. It’s clear to them how grounded and in-tune our faculty are to today’s </a:t>
            </a:r>
            <a:r>
              <a:rPr lang="en-US" dirty="0"/>
              <a:t>healthcare </a:t>
            </a:r>
            <a:r>
              <a:rPr lang="en-US" kern="1200" dirty="0">
                <a:effectLst/>
              </a:rPr>
              <a:t>landscape, and it makes the strategies they share that much more applicable and practical.</a:t>
            </a:r>
            <a:r>
              <a:rPr lang="en-US" dirty="0"/>
              <a:t> An example of one of our great faculty members is Dr. Kimya Nance, one of our nursing core faculty members, who also received a DAISY Award for Extraordinary Faculty Member last year.</a:t>
            </a:r>
            <a:endParaRPr lang="en-US" kern="1200" dirty="0">
              <a:effectLst/>
            </a:endParaRPr>
          </a:p>
        </p:txBody>
      </p:sp>
      <p:sp>
        <p:nvSpPr>
          <p:cNvPr id="5" name="Footer Placeholder 4">
            <a:extLst>
              <a:ext uri="{FF2B5EF4-FFF2-40B4-BE49-F238E27FC236}">
                <a16:creationId xmlns:a16="http://schemas.microsoft.com/office/drawing/2014/main" id="{A5ABA4B0-052B-4907-87D7-A350C6B53AE7}"/>
              </a:ext>
            </a:extLst>
          </p:cNvPr>
          <p:cNvSpPr>
            <a:spLocks noGrp="1"/>
          </p:cNvSpPr>
          <p:nvPr>
            <p:ph type="ftr" sz="quarter" idx="4"/>
          </p:nvPr>
        </p:nvSpPr>
        <p:spPr/>
        <p:txBody>
          <a:bodyPr/>
          <a:lstStyle/>
          <a:p>
            <a:r>
              <a:rPr lang="en-US"/>
              <a:t>marianne.schmeling@ace.edu</a:t>
            </a:r>
            <a:endParaRPr lang="en-US" dirty="0"/>
          </a:p>
        </p:txBody>
      </p:sp>
    </p:spTree>
    <p:extLst>
      <p:ext uri="{BB962C8B-B14F-4D97-AF65-F5344CB8AC3E}">
        <p14:creationId xmlns:p14="http://schemas.microsoft.com/office/powerpoint/2010/main" val="449023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a:p>
            <a:pPr>
              <a:defRPr/>
            </a:pPr>
            <a:endParaRPr lang="en-US" dirty="0"/>
          </a:p>
          <a:p>
            <a:pPr>
              <a:defRPr/>
            </a:pPr>
            <a:r>
              <a:rPr lang="en-US" b="1" kern="1200" dirty="0">
                <a:effectLst/>
              </a:rPr>
              <a:t>UKHealth</a:t>
            </a:r>
            <a:r>
              <a:rPr lang="en-US" kern="1200" dirty="0">
                <a:effectLst/>
              </a:rPr>
              <a:t> FIELD: So, let’s talk about what you can expect as an ACE student. Nurses and Healthcare professionals realize early on in their careers that they are life-long learners. Between family, career, taking care of others and yourselves, it is challenging. ACE was created by those who serve to serve others, like you.</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kern="1200"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FIELD: So, let’s talk about what you can expect as an ACE student. Many of our students, when they start a program with us, are returning to school after quite a bit of time away. Understandably, that can be nerve-wracking, and we recognize that. The level of support we provide our students ensures that, regardless of whether you were last a student yesterday or 10 years ago, you’ll find success.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First of all, your coursework will be fully online and you can take it with you wherever you go. Something our students also love is the consistent structure of our courses, regardless of who your instructor is. That allows you to plan ahead. For example, if you know there will always be a paper due at the end of week three and a major exam at the end of week five, you’ll have ample time to incorporate that into your schedule. Most of our doctoral-level courses are ten weeks long and you usually take them one at a time.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a:rPr>
              <a:t>You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can also customize our programs so they fit your professional focus by picking a portion of your courses to fit what you’re most interested in, what we call focuses of study. We want your coursework to be as applicable as possible to the work you want to do or the field you want to explore. </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And finally, we offer a full host of digital resources to help you successfully complete your coursework, including a robust writing center full of tips and guides for how to write effective academic papers and a career services center. </a:t>
            </a:r>
            <a:r>
              <a:rPr kumimoji="0" lang="en-US" sz="12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Every (semester), you get seven free hours of tutoring from Tutor.com if you need it.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And you have full access to our expansive digital ACE Library, where you can find thousands of periodicals, academic journals, papers and anything else you might need to further your study. Along with that, we have two friendly and fantastic librarians who are always standing by to help students find what they need so you’ll never feel lost. </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And this is really just the tip of the iceberg. There’s a whole litany of digital tools and platforms our students have access to that just can’t fit on a slide. And the best part is you retain access to many of those tools and resources even after you graduate as an alumni, so you’re getting even more value out of your time at ACE. </a:t>
            </a:r>
            <a:endParaRPr lang="en-US" dirty="0">
              <a:cs typeface="Calibri"/>
            </a:endParaRPr>
          </a:p>
        </p:txBody>
      </p:sp>
      <p:sp>
        <p:nvSpPr>
          <p:cNvPr id="5" name="Footer Placeholder 4">
            <a:extLst>
              <a:ext uri="{FF2B5EF4-FFF2-40B4-BE49-F238E27FC236}">
                <a16:creationId xmlns:a16="http://schemas.microsoft.com/office/drawing/2014/main" id="{CC110281-791C-4593-B5C2-31669C0B6A1D}"/>
              </a:ext>
            </a:extLst>
          </p:cNvPr>
          <p:cNvSpPr>
            <a:spLocks noGrp="1"/>
          </p:cNvSpPr>
          <p:nvPr>
            <p:ph type="ftr" sz="quarter" idx="4"/>
          </p:nvPr>
        </p:nvSpPr>
        <p:spPr/>
        <p:txBody>
          <a:bodyPr/>
          <a:lstStyle/>
          <a:p>
            <a:r>
              <a:rPr lang="en-US"/>
              <a:t>marianne.schmeling@ace.edu</a:t>
            </a:r>
            <a:endParaRPr lang="en-US" dirty="0"/>
          </a:p>
        </p:txBody>
      </p:sp>
    </p:spTree>
    <p:extLst>
      <p:ext uri="{BB962C8B-B14F-4D97-AF65-F5344CB8AC3E}">
        <p14:creationId xmlns:p14="http://schemas.microsoft.com/office/powerpoint/2010/main" val="1824823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a:p>
            <a:pPr>
              <a:defRPr/>
            </a:pPr>
            <a:r>
              <a:rPr lang="en-US" b="1" dirty="0"/>
              <a:t>UKHealth: </a:t>
            </a:r>
            <a:r>
              <a:rPr lang="en-US" dirty="0"/>
              <a:t>Today I am going to talk about the Doctorate under $24,0000 total cost of your program, inclusive of technology and library fees. We believe that full transparency is the best policy when it comes to cost, so if you want to know the cost of a specific program, all you need to do is ask and we won’t hesitate to let you know. Sue Strup will be sharing here soon in the slides coming up how </a:t>
            </a:r>
            <a:r>
              <a:rPr lang="en-US" dirty="0" err="1"/>
              <a:t>UKHealth</a:t>
            </a:r>
            <a:r>
              <a:rPr lang="en-US" dirty="0"/>
              <a:t>  tuition  program. </a:t>
            </a:r>
          </a:p>
          <a:p>
            <a:pPr>
              <a:defRPr/>
            </a:pPr>
            <a:r>
              <a:rPr lang="en-US" dirty="0"/>
              <a:t>  </a:t>
            </a:r>
            <a:endParaRPr lang="en-US" dirty="0">
              <a:cs typeface="Calibri"/>
            </a:endParaRPr>
          </a:p>
          <a:p>
            <a:pPr rtl="0"/>
            <a:endParaRPr lang="en-US" sz="1200" b="0" i="0" kern="1200" dirty="0">
              <a:solidFill>
                <a:schemeClr val="tx1"/>
              </a:solidFill>
              <a:effectLst/>
              <a:latin typeface="+mn-lt"/>
              <a:cs typeface="Calibri"/>
            </a:endParaRPr>
          </a:p>
        </p:txBody>
      </p:sp>
      <p:sp>
        <p:nvSpPr>
          <p:cNvPr id="5" name="Footer Placeholder 4">
            <a:extLst>
              <a:ext uri="{FF2B5EF4-FFF2-40B4-BE49-F238E27FC236}">
                <a16:creationId xmlns:a16="http://schemas.microsoft.com/office/drawing/2014/main" id="{ADFE833D-E8F4-4E00-9434-334D511B3EC8}"/>
              </a:ext>
            </a:extLst>
          </p:cNvPr>
          <p:cNvSpPr>
            <a:spLocks noGrp="1"/>
          </p:cNvSpPr>
          <p:nvPr>
            <p:ph type="ftr" sz="quarter" idx="4"/>
          </p:nvPr>
        </p:nvSpPr>
        <p:spPr/>
        <p:txBody>
          <a:bodyPr/>
          <a:lstStyle/>
          <a:p>
            <a:r>
              <a:rPr lang="en-US"/>
              <a:t>marianne.schmeling@ace.edu</a:t>
            </a:r>
            <a:endParaRPr lang="en-US" dirty="0"/>
          </a:p>
        </p:txBody>
      </p:sp>
    </p:spTree>
    <p:extLst>
      <p:ext uri="{BB962C8B-B14F-4D97-AF65-F5344CB8AC3E}">
        <p14:creationId xmlns:p14="http://schemas.microsoft.com/office/powerpoint/2010/main" val="471041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kern="1200" dirty="0">
                <a:effectLst/>
              </a:rPr>
              <a:t>FIELD: </a:t>
            </a:r>
            <a:r>
              <a:rPr lang="en-US" dirty="0"/>
              <a:t>Since we’re talking about tuition, let’s talk about our payment options. </a:t>
            </a:r>
            <a:r>
              <a:rPr lang="en-US" kern="1200" dirty="0">
                <a:effectLst/>
              </a:rPr>
              <a:t>We </a:t>
            </a:r>
            <a:r>
              <a:rPr lang="en-US" dirty="0"/>
              <a:t>offer </a:t>
            </a:r>
            <a:r>
              <a:rPr lang="en-US" kern="1200" dirty="0">
                <a:effectLst/>
              </a:rPr>
              <a:t>many payment options </a:t>
            </a:r>
            <a:r>
              <a:rPr lang="en-US" dirty="0"/>
              <a:t>including paying </a:t>
            </a:r>
            <a:r>
              <a:rPr lang="en-US" kern="1200" dirty="0">
                <a:effectLst/>
              </a:rPr>
              <a:t>out of pocket, </a:t>
            </a:r>
            <a:r>
              <a:rPr lang="en-US" dirty="0"/>
              <a:t>either in-full or </a:t>
            </a:r>
            <a:r>
              <a:rPr lang="en-US" kern="1200" dirty="0">
                <a:effectLst/>
              </a:rPr>
              <a:t>course by course. </a:t>
            </a:r>
            <a:r>
              <a:rPr lang="en-US" dirty="0"/>
              <a:t>Because our programs are so affordable, many of our students are able to choose this option. However, we’ve </a:t>
            </a:r>
            <a:r>
              <a:rPr lang="en-US" kern="1200" dirty="0">
                <a:effectLst/>
              </a:rPr>
              <a:t>also </a:t>
            </a:r>
            <a:r>
              <a:rPr lang="en-US" dirty="0"/>
              <a:t>work with many </a:t>
            </a:r>
            <a:r>
              <a:rPr lang="en-US" kern="1200" dirty="0">
                <a:effectLst/>
              </a:rPr>
              <a:t>third-party lenders such as </a:t>
            </a:r>
            <a:r>
              <a:rPr lang="en-US" dirty="0"/>
              <a:t>Sallie Mae</a:t>
            </a:r>
            <a:r>
              <a:rPr lang="en-US" kern="1200" dirty="0">
                <a:effectLst/>
              </a:rPr>
              <a:t>, Climb Credit, Ascent </a:t>
            </a:r>
            <a:r>
              <a:rPr lang="en-US" dirty="0"/>
              <a:t>and TuitionFlex to give you access to a plethora of options that will work with your budget</a:t>
            </a:r>
            <a:r>
              <a:rPr lang="en-US" kern="1200" dirty="0">
                <a:effectLst/>
              </a:rPr>
              <a:t>. You are also free to obtain financing from any provider of your choice.</a:t>
            </a:r>
            <a:r>
              <a:rPr lang="en-US" dirty="0"/>
              <a:t> </a:t>
            </a:r>
          </a:p>
          <a:p>
            <a:r>
              <a:rPr lang="en-US" dirty="0"/>
              <a:t>  </a:t>
            </a:r>
            <a:endParaRPr lang="en-US" dirty="0">
              <a:cs typeface="Calibri"/>
            </a:endParaRPr>
          </a:p>
          <a:p>
            <a:r>
              <a:rPr lang="en-US" dirty="0"/>
              <a:t>It’s worth noting that ACE doesn’t accept federal funding or FAFSA. This is a key reason behind why we’re able to keep our costs consistently low. By not accepting federal funding, we maintain full control over our tuition costs and can keep them aligned to only how much it takes </a:t>
            </a:r>
            <a:r>
              <a:rPr lang="en-US" kern="1200" dirty="0">
                <a:effectLst/>
              </a:rPr>
              <a:t>to </a:t>
            </a:r>
            <a:r>
              <a:rPr lang="en-US" dirty="0"/>
              <a:t>run our programs and nothing more. </a:t>
            </a:r>
            <a:endParaRPr lang="en-US" dirty="0">
              <a:cs typeface="Calibri"/>
            </a:endParaRPr>
          </a:p>
          <a:p>
            <a:r>
              <a:rPr lang="en-US" dirty="0"/>
              <a:t>  </a:t>
            </a:r>
            <a:endParaRPr lang="en-US" dirty="0">
              <a:cs typeface="Calibri"/>
            </a:endParaRPr>
          </a:p>
          <a:p>
            <a:r>
              <a:rPr lang="en-US" dirty="0"/>
              <a:t>However,</a:t>
            </a:r>
            <a:r>
              <a:rPr lang="en-US" kern="1200" dirty="0">
                <a:effectLst/>
              </a:rPr>
              <a:t> students who are enrolled in our degree programs are eligible to submit for federal loan deferment.</a:t>
            </a:r>
            <a:r>
              <a:rPr lang="en-US" dirty="0"/>
              <a:t> Our enrollment counselors are happy to discuss what the right plan for you might be. </a:t>
            </a:r>
            <a:endParaRPr lang="en-US" dirty="0">
              <a:cs typeface="Calibri"/>
            </a:endParaRPr>
          </a:p>
        </p:txBody>
      </p:sp>
      <p:sp>
        <p:nvSpPr>
          <p:cNvPr id="5" name="Footer Placeholder 4">
            <a:extLst>
              <a:ext uri="{FF2B5EF4-FFF2-40B4-BE49-F238E27FC236}">
                <a16:creationId xmlns:a16="http://schemas.microsoft.com/office/drawing/2014/main" id="{32AE8F89-E2F7-462D-8038-ABBD2C5E0385}"/>
              </a:ext>
            </a:extLst>
          </p:cNvPr>
          <p:cNvSpPr>
            <a:spLocks noGrp="1"/>
          </p:cNvSpPr>
          <p:nvPr>
            <p:ph type="ftr" sz="quarter" idx="4"/>
          </p:nvPr>
        </p:nvSpPr>
        <p:spPr/>
        <p:txBody>
          <a:bodyPr/>
          <a:lstStyle/>
          <a:p>
            <a:r>
              <a:rPr lang="en-US"/>
              <a:t>marianne.schmeling@ace.edu</a:t>
            </a:r>
            <a:endParaRPr lang="en-US" dirty="0"/>
          </a:p>
        </p:txBody>
      </p:sp>
    </p:spTree>
    <p:extLst>
      <p:ext uri="{BB962C8B-B14F-4D97-AF65-F5344CB8AC3E}">
        <p14:creationId xmlns:p14="http://schemas.microsoft.com/office/powerpoint/2010/main" val="36649432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itle 02">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7BFB610-9537-4A42-986D-46F2B6D0D01F}"/>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2467" y="0"/>
            <a:ext cx="12187065" cy="6858000"/>
          </a:xfrm>
          <a:prstGeom prst="rect">
            <a:avLst/>
          </a:prstGeom>
        </p:spPr>
      </p:pic>
      <p:sp>
        <p:nvSpPr>
          <p:cNvPr id="16" name="Text Placeholder 15">
            <a:extLst>
              <a:ext uri="{FF2B5EF4-FFF2-40B4-BE49-F238E27FC236}">
                <a16:creationId xmlns:a16="http://schemas.microsoft.com/office/drawing/2014/main" id="{E0BC15F6-1673-034F-8F3C-904D0A6BBDEC}"/>
              </a:ext>
            </a:extLst>
          </p:cNvPr>
          <p:cNvSpPr>
            <a:spLocks noGrp="1"/>
          </p:cNvSpPr>
          <p:nvPr>
            <p:ph type="body" sz="quarter" idx="10" hasCustomPrompt="1"/>
          </p:nvPr>
        </p:nvSpPr>
        <p:spPr>
          <a:xfrm>
            <a:off x="678455" y="1913717"/>
            <a:ext cx="5249863" cy="366712"/>
          </a:xfrm>
          <a:prstGeom prst="rect">
            <a:avLst/>
          </a:prstGeom>
        </p:spPr>
        <p:txBody>
          <a:bodyPr/>
          <a:lstStyle>
            <a:lvl1pPr marL="0" indent="0">
              <a:buNone/>
              <a:defRPr sz="1400" b="0" i="0">
                <a:solidFill>
                  <a:srgbClr val="9EB2BD"/>
                </a:solidFill>
                <a:latin typeface="Public Sans Light"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err="1"/>
              <a:t>xx.xx.xxxx</a:t>
            </a:r>
            <a:r>
              <a:rPr lang="en-US"/>
              <a:t> (date)</a:t>
            </a:r>
          </a:p>
          <a:p>
            <a:pPr lvl="0"/>
            <a:endParaRPr lang="en-US"/>
          </a:p>
        </p:txBody>
      </p:sp>
      <p:sp>
        <p:nvSpPr>
          <p:cNvPr id="21" name="Text Placeholder 15">
            <a:extLst>
              <a:ext uri="{FF2B5EF4-FFF2-40B4-BE49-F238E27FC236}">
                <a16:creationId xmlns:a16="http://schemas.microsoft.com/office/drawing/2014/main" id="{FD800275-7CE1-7747-9E3E-C229CD6D2000}"/>
              </a:ext>
            </a:extLst>
          </p:cNvPr>
          <p:cNvSpPr>
            <a:spLocks noGrp="1"/>
          </p:cNvSpPr>
          <p:nvPr>
            <p:ph type="body" sz="quarter" idx="12" hasCustomPrompt="1"/>
          </p:nvPr>
        </p:nvSpPr>
        <p:spPr>
          <a:xfrm>
            <a:off x="639363" y="3866791"/>
            <a:ext cx="6091939" cy="366712"/>
          </a:xfrm>
          <a:prstGeom prst="rect">
            <a:avLst/>
          </a:prstGeom>
        </p:spPr>
        <p:txBody>
          <a:bodyPr>
            <a:normAutofit/>
          </a:bodyPr>
          <a:lstStyle>
            <a:lvl1pPr marL="0" indent="0">
              <a:buNone/>
              <a:defRPr sz="1600" b="0" i="0">
                <a:solidFill>
                  <a:schemeClr val="tx1"/>
                </a:solidFill>
                <a:latin typeface="Public Sans Light"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Name // Title</a:t>
            </a:r>
          </a:p>
        </p:txBody>
      </p:sp>
      <p:pic>
        <p:nvPicPr>
          <p:cNvPr id="9" name="Picture 8">
            <a:extLst>
              <a:ext uri="{FF2B5EF4-FFF2-40B4-BE49-F238E27FC236}">
                <a16:creationId xmlns:a16="http://schemas.microsoft.com/office/drawing/2014/main" id="{58474FDF-4D28-6745-BA60-21F05CD2EA7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8455" y="5107601"/>
            <a:ext cx="1625600" cy="876300"/>
          </a:xfrm>
          <a:prstGeom prst="rect">
            <a:avLst/>
          </a:prstGeom>
        </p:spPr>
      </p:pic>
      <p:sp>
        <p:nvSpPr>
          <p:cNvPr id="7" name="Text Placeholder 19">
            <a:extLst>
              <a:ext uri="{FF2B5EF4-FFF2-40B4-BE49-F238E27FC236}">
                <a16:creationId xmlns:a16="http://schemas.microsoft.com/office/drawing/2014/main" id="{4FA21204-F96F-41BF-B2D7-D6E3DAFD9175}"/>
              </a:ext>
            </a:extLst>
          </p:cNvPr>
          <p:cNvSpPr>
            <a:spLocks noGrp="1"/>
          </p:cNvSpPr>
          <p:nvPr>
            <p:ph type="body" sz="quarter" idx="11" hasCustomPrompt="1"/>
          </p:nvPr>
        </p:nvSpPr>
        <p:spPr>
          <a:xfrm>
            <a:off x="639363" y="2369489"/>
            <a:ext cx="6232525" cy="1553582"/>
          </a:xfrm>
          <a:prstGeom prst="rect">
            <a:avLst/>
          </a:prstGeom>
        </p:spPr>
        <p:txBody>
          <a:bodyPr anchor="ctr">
            <a:noAutofit/>
          </a:bodyPr>
          <a:lstStyle>
            <a:lvl1pPr marL="0" indent="0">
              <a:lnSpc>
                <a:spcPts val="4580"/>
              </a:lnSpc>
              <a:buNone/>
              <a:defRPr sz="5400" b="0" i="0">
                <a:solidFill>
                  <a:schemeClr val="accent4"/>
                </a:solidFill>
                <a:latin typeface="Blacker Pro Display Medium" pitchFamily="2" charset="0"/>
              </a:defRPr>
            </a:lvl1pPr>
          </a:lstStyle>
          <a:p>
            <a:pPr>
              <a:lnSpc>
                <a:spcPts val="5480"/>
              </a:lnSpc>
            </a:pPr>
            <a:r>
              <a:rPr lang="en-US" sz="5400">
                <a:solidFill>
                  <a:srgbClr val="B70404"/>
                </a:solidFill>
                <a:latin typeface="Blacker Display Med" panose="02000503080000020003" pitchFamily="2" charset="0"/>
              </a:rPr>
              <a:t>Title of Presentation</a:t>
            </a:r>
          </a:p>
        </p:txBody>
      </p:sp>
    </p:spTree>
    <p:extLst>
      <p:ext uri="{BB962C8B-B14F-4D97-AF65-F5344CB8AC3E}">
        <p14:creationId xmlns:p14="http://schemas.microsoft.com/office/powerpoint/2010/main" val="142234731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2E7B4F-A12A-4736-52F2-574469D8F5C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2468" y="0"/>
            <a:ext cx="12187063" cy="6857999"/>
          </a:xfrm>
          <a:prstGeom prst="rect">
            <a:avLst/>
          </a:prstGeom>
        </p:spPr>
      </p:pic>
      <p:sp>
        <p:nvSpPr>
          <p:cNvPr id="4" name="Rectangle 3">
            <a:extLst>
              <a:ext uri="{FF2B5EF4-FFF2-40B4-BE49-F238E27FC236}">
                <a16:creationId xmlns:a16="http://schemas.microsoft.com/office/drawing/2014/main" id="{0C133F2F-F66D-2F7B-4FCE-C0B624B6AE77}"/>
              </a:ext>
            </a:extLst>
          </p:cNvPr>
          <p:cNvSpPr/>
          <p:nvPr userDrawn="1"/>
        </p:nvSpPr>
        <p:spPr>
          <a:xfrm>
            <a:off x="8857130" y="4903694"/>
            <a:ext cx="2936098" cy="15867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dirty="0"/>
          </a:p>
        </p:txBody>
      </p:sp>
      <p:sp>
        <p:nvSpPr>
          <p:cNvPr id="7" name="Media Placeholder 6">
            <a:extLst>
              <a:ext uri="{FF2B5EF4-FFF2-40B4-BE49-F238E27FC236}">
                <a16:creationId xmlns:a16="http://schemas.microsoft.com/office/drawing/2014/main" id="{FF1B8CA2-18E8-E210-F599-EC55F3289D3F}"/>
              </a:ext>
            </a:extLst>
          </p:cNvPr>
          <p:cNvSpPr>
            <a:spLocks noGrp="1"/>
          </p:cNvSpPr>
          <p:nvPr>
            <p:ph type="media" sz="quarter" idx="10"/>
          </p:nvPr>
        </p:nvSpPr>
        <p:spPr>
          <a:xfrm>
            <a:off x="398463" y="546100"/>
            <a:ext cx="9704761" cy="5343525"/>
          </a:xfrm>
        </p:spPr>
        <p:txBody>
          <a:bodyPr/>
          <a:lstStyle/>
          <a:p>
            <a:endParaRPr lang="en-US" dirty="0"/>
          </a:p>
        </p:txBody>
      </p:sp>
    </p:spTree>
    <p:extLst>
      <p:ext uri="{BB962C8B-B14F-4D97-AF65-F5344CB8AC3E}">
        <p14:creationId xmlns:p14="http://schemas.microsoft.com/office/powerpoint/2010/main" val="2483571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icin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2E7B4F-A12A-4736-52F2-574469D8F5C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2467" y="0"/>
            <a:ext cx="12187065" cy="6857999"/>
          </a:xfrm>
          <a:prstGeom prst="rect">
            <a:avLst/>
          </a:prstGeom>
        </p:spPr>
      </p:pic>
      <p:sp>
        <p:nvSpPr>
          <p:cNvPr id="6" name="Rectangle 5">
            <a:extLst>
              <a:ext uri="{FF2B5EF4-FFF2-40B4-BE49-F238E27FC236}">
                <a16:creationId xmlns:a16="http://schemas.microsoft.com/office/drawing/2014/main" id="{14BDD808-68CF-8677-64B7-1DEE7E98B9CC}"/>
              </a:ext>
            </a:extLst>
          </p:cNvPr>
          <p:cNvSpPr/>
          <p:nvPr userDrawn="1"/>
        </p:nvSpPr>
        <p:spPr>
          <a:xfrm>
            <a:off x="431427" y="664282"/>
            <a:ext cx="9331138" cy="33420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dirty="0"/>
          </a:p>
        </p:txBody>
      </p:sp>
      <p:sp>
        <p:nvSpPr>
          <p:cNvPr id="4" name="Rectangle 3">
            <a:extLst>
              <a:ext uri="{FF2B5EF4-FFF2-40B4-BE49-F238E27FC236}">
                <a16:creationId xmlns:a16="http://schemas.microsoft.com/office/drawing/2014/main" id="{0C133F2F-F66D-2F7B-4FCE-C0B624B6AE77}"/>
              </a:ext>
            </a:extLst>
          </p:cNvPr>
          <p:cNvSpPr/>
          <p:nvPr userDrawn="1"/>
        </p:nvSpPr>
        <p:spPr>
          <a:xfrm>
            <a:off x="1052400" y="3514165"/>
            <a:ext cx="10400170" cy="19722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dirty="0"/>
          </a:p>
        </p:txBody>
      </p:sp>
      <p:sp>
        <p:nvSpPr>
          <p:cNvPr id="5" name="Rounded Rectangle 4">
            <a:extLst>
              <a:ext uri="{FF2B5EF4-FFF2-40B4-BE49-F238E27FC236}">
                <a16:creationId xmlns:a16="http://schemas.microsoft.com/office/drawing/2014/main" id="{D8072CE9-7C8B-4842-78E9-C0F89347802C}"/>
              </a:ext>
            </a:extLst>
          </p:cNvPr>
          <p:cNvSpPr/>
          <p:nvPr userDrawn="1"/>
        </p:nvSpPr>
        <p:spPr>
          <a:xfrm>
            <a:off x="739430" y="3209365"/>
            <a:ext cx="10511275" cy="1972235"/>
          </a:xfrm>
          <a:prstGeom prst="roundRect">
            <a:avLst>
              <a:gd name="adj" fmla="val 3999"/>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3874041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GrantPerc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2E7B4F-A12A-4736-52F2-574469D8F5C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2467" y="0"/>
            <a:ext cx="12187065" cy="6857999"/>
          </a:xfrm>
          <a:prstGeom prst="rect">
            <a:avLst/>
          </a:prstGeom>
        </p:spPr>
      </p:pic>
      <p:sp>
        <p:nvSpPr>
          <p:cNvPr id="3" name="Rectangle 2">
            <a:extLst>
              <a:ext uri="{FF2B5EF4-FFF2-40B4-BE49-F238E27FC236}">
                <a16:creationId xmlns:a16="http://schemas.microsoft.com/office/drawing/2014/main" id="{1C3E0196-7321-DBE6-B518-A9D24ACEDA74}"/>
              </a:ext>
            </a:extLst>
          </p:cNvPr>
          <p:cNvSpPr/>
          <p:nvPr userDrawn="1"/>
        </p:nvSpPr>
        <p:spPr>
          <a:xfrm>
            <a:off x="431427" y="664282"/>
            <a:ext cx="9331138" cy="33420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dirty="0"/>
          </a:p>
        </p:txBody>
      </p:sp>
      <p:sp>
        <p:nvSpPr>
          <p:cNvPr id="7" name="Rectangle 6">
            <a:extLst>
              <a:ext uri="{FF2B5EF4-FFF2-40B4-BE49-F238E27FC236}">
                <a16:creationId xmlns:a16="http://schemas.microsoft.com/office/drawing/2014/main" id="{44E61ABF-F710-4118-4CC3-6420513F857F}"/>
              </a:ext>
            </a:extLst>
          </p:cNvPr>
          <p:cNvSpPr/>
          <p:nvPr userDrawn="1"/>
        </p:nvSpPr>
        <p:spPr>
          <a:xfrm>
            <a:off x="5382229" y="3535934"/>
            <a:ext cx="5266480" cy="13824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dirty="0"/>
          </a:p>
        </p:txBody>
      </p:sp>
      <p:sp>
        <p:nvSpPr>
          <p:cNvPr id="8" name="Rounded Rectangle 7">
            <a:extLst>
              <a:ext uri="{FF2B5EF4-FFF2-40B4-BE49-F238E27FC236}">
                <a16:creationId xmlns:a16="http://schemas.microsoft.com/office/drawing/2014/main" id="{2F371244-41DE-BA62-D0B1-6954910D311A}"/>
              </a:ext>
            </a:extLst>
          </p:cNvPr>
          <p:cNvSpPr/>
          <p:nvPr userDrawn="1"/>
        </p:nvSpPr>
        <p:spPr>
          <a:xfrm>
            <a:off x="739431" y="3209365"/>
            <a:ext cx="4642797" cy="1972235"/>
          </a:xfrm>
          <a:prstGeom prst="roundRect">
            <a:avLst>
              <a:gd name="adj" fmla="val 3999"/>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3652099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alenda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2E7B4F-A12A-4736-52F2-574469D8F5C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2467" y="0"/>
            <a:ext cx="12187065" cy="6857999"/>
          </a:xfrm>
          <a:prstGeom prst="rect">
            <a:avLst/>
          </a:prstGeom>
        </p:spPr>
      </p:pic>
      <p:sp>
        <p:nvSpPr>
          <p:cNvPr id="3" name="Rectangle 2">
            <a:extLst>
              <a:ext uri="{FF2B5EF4-FFF2-40B4-BE49-F238E27FC236}">
                <a16:creationId xmlns:a16="http://schemas.microsoft.com/office/drawing/2014/main" id="{B6B0DD05-6F3C-FF39-9A6F-BA221AEE0946}"/>
              </a:ext>
            </a:extLst>
          </p:cNvPr>
          <p:cNvSpPr/>
          <p:nvPr userDrawn="1"/>
        </p:nvSpPr>
        <p:spPr>
          <a:xfrm>
            <a:off x="1541929" y="4444707"/>
            <a:ext cx="9174099" cy="1631576"/>
          </a:xfrm>
          <a:prstGeom prst="rect">
            <a:avLst/>
          </a:prstGeom>
          <a:solidFill>
            <a:srgbClr val="3AAF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dirty="0"/>
          </a:p>
        </p:txBody>
      </p:sp>
      <p:sp>
        <p:nvSpPr>
          <p:cNvPr id="6" name="Rectangle 5">
            <a:extLst>
              <a:ext uri="{FF2B5EF4-FFF2-40B4-BE49-F238E27FC236}">
                <a16:creationId xmlns:a16="http://schemas.microsoft.com/office/drawing/2014/main" id="{14BDD808-68CF-8677-64B7-1DEE7E98B9CC}"/>
              </a:ext>
            </a:extLst>
          </p:cNvPr>
          <p:cNvSpPr/>
          <p:nvPr userDrawn="1"/>
        </p:nvSpPr>
        <p:spPr>
          <a:xfrm>
            <a:off x="431427" y="664282"/>
            <a:ext cx="9331138" cy="33420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dirty="0"/>
          </a:p>
        </p:txBody>
      </p:sp>
      <p:sp>
        <p:nvSpPr>
          <p:cNvPr id="5" name="Rounded Rectangle 4">
            <a:extLst>
              <a:ext uri="{FF2B5EF4-FFF2-40B4-BE49-F238E27FC236}">
                <a16:creationId xmlns:a16="http://schemas.microsoft.com/office/drawing/2014/main" id="{D8072CE9-7C8B-4842-78E9-C0F89347802C}"/>
              </a:ext>
            </a:extLst>
          </p:cNvPr>
          <p:cNvSpPr/>
          <p:nvPr userDrawn="1"/>
        </p:nvSpPr>
        <p:spPr>
          <a:xfrm>
            <a:off x="739431" y="2413293"/>
            <a:ext cx="9668593" cy="2730207"/>
          </a:xfrm>
          <a:prstGeom prst="roundRect">
            <a:avLst>
              <a:gd name="adj" fmla="val 3999"/>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923881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month">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2E7B4F-A12A-4736-52F2-574469D8F5C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2467" y="0"/>
            <a:ext cx="12187065" cy="6857999"/>
          </a:xfrm>
          <a:prstGeom prst="rect">
            <a:avLst/>
          </a:prstGeom>
        </p:spPr>
      </p:pic>
      <p:sp>
        <p:nvSpPr>
          <p:cNvPr id="4" name="Rectangle 3">
            <a:extLst>
              <a:ext uri="{FF2B5EF4-FFF2-40B4-BE49-F238E27FC236}">
                <a16:creationId xmlns:a16="http://schemas.microsoft.com/office/drawing/2014/main" id="{0C133F2F-F66D-2F7B-4FCE-C0B624B6AE77}"/>
              </a:ext>
            </a:extLst>
          </p:cNvPr>
          <p:cNvSpPr/>
          <p:nvPr userDrawn="1"/>
        </p:nvSpPr>
        <p:spPr>
          <a:xfrm>
            <a:off x="1541929" y="4444707"/>
            <a:ext cx="9910639" cy="1631576"/>
          </a:xfrm>
          <a:prstGeom prst="rect">
            <a:avLst/>
          </a:prstGeom>
          <a:solidFill>
            <a:srgbClr val="3AAF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dirty="0"/>
          </a:p>
        </p:txBody>
      </p:sp>
      <p:sp>
        <p:nvSpPr>
          <p:cNvPr id="3" name="Rectangle 2">
            <a:extLst>
              <a:ext uri="{FF2B5EF4-FFF2-40B4-BE49-F238E27FC236}">
                <a16:creationId xmlns:a16="http://schemas.microsoft.com/office/drawing/2014/main" id="{A4CE7A49-E000-E6B2-7898-1B912EFA3BB3}"/>
              </a:ext>
            </a:extLst>
          </p:cNvPr>
          <p:cNvSpPr/>
          <p:nvPr userDrawn="1"/>
        </p:nvSpPr>
        <p:spPr>
          <a:xfrm>
            <a:off x="431427" y="664282"/>
            <a:ext cx="6226547" cy="17920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dirty="0"/>
          </a:p>
        </p:txBody>
      </p:sp>
      <p:sp>
        <p:nvSpPr>
          <p:cNvPr id="5" name="Rounded Rectangle 4">
            <a:extLst>
              <a:ext uri="{FF2B5EF4-FFF2-40B4-BE49-F238E27FC236}">
                <a16:creationId xmlns:a16="http://schemas.microsoft.com/office/drawing/2014/main" id="{D8072CE9-7C8B-4842-78E9-C0F89347802C}"/>
              </a:ext>
            </a:extLst>
          </p:cNvPr>
          <p:cNvSpPr/>
          <p:nvPr userDrawn="1"/>
        </p:nvSpPr>
        <p:spPr>
          <a:xfrm>
            <a:off x="851647" y="1102659"/>
            <a:ext cx="9556377" cy="4034117"/>
          </a:xfrm>
          <a:prstGeom prst="roundRect">
            <a:avLst>
              <a:gd name="adj" fmla="val 3999"/>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1351455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12month">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2E7B4F-A12A-4736-52F2-574469D8F5C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2467" y="0"/>
            <a:ext cx="12187065" cy="6857999"/>
          </a:xfrm>
          <a:prstGeom prst="rect">
            <a:avLst/>
          </a:prstGeom>
        </p:spPr>
      </p:pic>
      <p:sp>
        <p:nvSpPr>
          <p:cNvPr id="4" name="Rectangle 3">
            <a:extLst>
              <a:ext uri="{FF2B5EF4-FFF2-40B4-BE49-F238E27FC236}">
                <a16:creationId xmlns:a16="http://schemas.microsoft.com/office/drawing/2014/main" id="{0C133F2F-F66D-2F7B-4FCE-C0B624B6AE77}"/>
              </a:ext>
            </a:extLst>
          </p:cNvPr>
          <p:cNvSpPr/>
          <p:nvPr userDrawn="1"/>
        </p:nvSpPr>
        <p:spPr>
          <a:xfrm>
            <a:off x="1541929" y="3841937"/>
            <a:ext cx="9910639" cy="1631576"/>
          </a:xfrm>
          <a:prstGeom prst="rect">
            <a:avLst/>
          </a:prstGeom>
          <a:solidFill>
            <a:srgbClr val="3AAF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dirty="0"/>
          </a:p>
        </p:txBody>
      </p:sp>
      <p:sp>
        <p:nvSpPr>
          <p:cNvPr id="3" name="Rectangle 2">
            <a:extLst>
              <a:ext uri="{FF2B5EF4-FFF2-40B4-BE49-F238E27FC236}">
                <a16:creationId xmlns:a16="http://schemas.microsoft.com/office/drawing/2014/main" id="{A4CE7A49-E000-E6B2-7898-1B912EFA3BB3}"/>
              </a:ext>
            </a:extLst>
          </p:cNvPr>
          <p:cNvSpPr/>
          <p:nvPr userDrawn="1"/>
        </p:nvSpPr>
        <p:spPr>
          <a:xfrm>
            <a:off x="431427" y="664282"/>
            <a:ext cx="8864973" cy="179204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dirty="0"/>
          </a:p>
        </p:txBody>
      </p:sp>
      <p:sp>
        <p:nvSpPr>
          <p:cNvPr id="5" name="Rounded Rectangle 4">
            <a:extLst>
              <a:ext uri="{FF2B5EF4-FFF2-40B4-BE49-F238E27FC236}">
                <a16:creationId xmlns:a16="http://schemas.microsoft.com/office/drawing/2014/main" id="{D8072CE9-7C8B-4842-78E9-C0F89347802C}"/>
              </a:ext>
            </a:extLst>
          </p:cNvPr>
          <p:cNvSpPr/>
          <p:nvPr userDrawn="1"/>
        </p:nvSpPr>
        <p:spPr>
          <a:xfrm>
            <a:off x="231494" y="1968500"/>
            <a:ext cx="10949649" cy="2689225"/>
          </a:xfrm>
          <a:prstGeom prst="roundRect">
            <a:avLst>
              <a:gd name="adj" fmla="val 3999"/>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3947214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ym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2E7B4F-A12A-4736-52F2-574469D8F5C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2467" y="0"/>
            <a:ext cx="12187065" cy="6857999"/>
          </a:xfrm>
          <a:prstGeom prst="rect">
            <a:avLst/>
          </a:prstGeom>
        </p:spPr>
      </p:pic>
      <p:sp>
        <p:nvSpPr>
          <p:cNvPr id="6" name="Rectangle 5">
            <a:extLst>
              <a:ext uri="{FF2B5EF4-FFF2-40B4-BE49-F238E27FC236}">
                <a16:creationId xmlns:a16="http://schemas.microsoft.com/office/drawing/2014/main" id="{14BDD808-68CF-8677-64B7-1DEE7E98B9CC}"/>
              </a:ext>
            </a:extLst>
          </p:cNvPr>
          <p:cNvSpPr/>
          <p:nvPr userDrawn="1"/>
        </p:nvSpPr>
        <p:spPr>
          <a:xfrm>
            <a:off x="431427" y="664282"/>
            <a:ext cx="9331138" cy="33420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dirty="0"/>
          </a:p>
        </p:txBody>
      </p:sp>
      <p:sp>
        <p:nvSpPr>
          <p:cNvPr id="4" name="Rectangle 3">
            <a:extLst>
              <a:ext uri="{FF2B5EF4-FFF2-40B4-BE49-F238E27FC236}">
                <a16:creationId xmlns:a16="http://schemas.microsoft.com/office/drawing/2014/main" id="{0C133F2F-F66D-2F7B-4FCE-C0B624B6AE77}"/>
              </a:ext>
            </a:extLst>
          </p:cNvPr>
          <p:cNvSpPr/>
          <p:nvPr userDrawn="1"/>
        </p:nvSpPr>
        <p:spPr>
          <a:xfrm>
            <a:off x="3024352" y="3428999"/>
            <a:ext cx="7628967" cy="17212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dirty="0"/>
          </a:p>
        </p:txBody>
      </p:sp>
      <p:sp>
        <p:nvSpPr>
          <p:cNvPr id="5" name="Rounded Rectangle 4">
            <a:extLst>
              <a:ext uri="{FF2B5EF4-FFF2-40B4-BE49-F238E27FC236}">
                <a16:creationId xmlns:a16="http://schemas.microsoft.com/office/drawing/2014/main" id="{D8072CE9-7C8B-4842-78E9-C0F89347802C}"/>
              </a:ext>
            </a:extLst>
          </p:cNvPr>
          <p:cNvSpPr/>
          <p:nvPr userDrawn="1"/>
        </p:nvSpPr>
        <p:spPr>
          <a:xfrm>
            <a:off x="739431" y="1990165"/>
            <a:ext cx="9668593" cy="2841811"/>
          </a:xfrm>
          <a:prstGeom prst="roundRect">
            <a:avLst>
              <a:gd name="adj" fmla="val 3999"/>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7" name="Picture 6">
            <a:extLst>
              <a:ext uri="{FF2B5EF4-FFF2-40B4-BE49-F238E27FC236}">
                <a16:creationId xmlns:a16="http://schemas.microsoft.com/office/drawing/2014/main" id="{BFF85116-1C2F-5F58-319C-7ABC608E73D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5815753"/>
            <a:ext cx="7772400" cy="537946"/>
          </a:xfrm>
          <a:prstGeom prst="rect">
            <a:avLst/>
          </a:prstGeom>
        </p:spPr>
      </p:pic>
    </p:spTree>
    <p:extLst>
      <p:ext uri="{BB962C8B-B14F-4D97-AF65-F5344CB8AC3E}">
        <p14:creationId xmlns:p14="http://schemas.microsoft.com/office/powerpoint/2010/main" val="5757522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aym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2E7B4F-A12A-4736-52F2-574469D8F5C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2467" y="0"/>
            <a:ext cx="12187065" cy="6857999"/>
          </a:xfrm>
          <a:prstGeom prst="rect">
            <a:avLst/>
          </a:prstGeom>
        </p:spPr>
      </p:pic>
      <p:sp>
        <p:nvSpPr>
          <p:cNvPr id="6" name="Rectangle 5">
            <a:extLst>
              <a:ext uri="{FF2B5EF4-FFF2-40B4-BE49-F238E27FC236}">
                <a16:creationId xmlns:a16="http://schemas.microsoft.com/office/drawing/2014/main" id="{14BDD808-68CF-8677-64B7-1DEE7E98B9CC}"/>
              </a:ext>
            </a:extLst>
          </p:cNvPr>
          <p:cNvSpPr/>
          <p:nvPr userDrawn="1"/>
        </p:nvSpPr>
        <p:spPr>
          <a:xfrm>
            <a:off x="431427" y="664282"/>
            <a:ext cx="9331138" cy="33420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dirty="0"/>
          </a:p>
        </p:txBody>
      </p:sp>
      <p:sp>
        <p:nvSpPr>
          <p:cNvPr id="4" name="Rectangle 3">
            <a:extLst>
              <a:ext uri="{FF2B5EF4-FFF2-40B4-BE49-F238E27FC236}">
                <a16:creationId xmlns:a16="http://schemas.microsoft.com/office/drawing/2014/main" id="{0C133F2F-F66D-2F7B-4FCE-C0B624B6AE77}"/>
              </a:ext>
            </a:extLst>
          </p:cNvPr>
          <p:cNvSpPr/>
          <p:nvPr userDrawn="1"/>
        </p:nvSpPr>
        <p:spPr>
          <a:xfrm>
            <a:off x="1652632" y="3428999"/>
            <a:ext cx="9000688" cy="2124513"/>
          </a:xfrm>
          <a:prstGeom prst="rect">
            <a:avLst/>
          </a:prstGeom>
          <a:solidFill>
            <a:srgbClr val="3AAF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dirty="0"/>
          </a:p>
        </p:txBody>
      </p:sp>
      <p:sp>
        <p:nvSpPr>
          <p:cNvPr id="5" name="Rounded Rectangle 4">
            <a:extLst>
              <a:ext uri="{FF2B5EF4-FFF2-40B4-BE49-F238E27FC236}">
                <a16:creationId xmlns:a16="http://schemas.microsoft.com/office/drawing/2014/main" id="{D8072CE9-7C8B-4842-78E9-C0F89347802C}"/>
              </a:ext>
            </a:extLst>
          </p:cNvPr>
          <p:cNvSpPr/>
          <p:nvPr userDrawn="1"/>
        </p:nvSpPr>
        <p:spPr>
          <a:xfrm>
            <a:off x="739431" y="1990165"/>
            <a:ext cx="9668593" cy="2841811"/>
          </a:xfrm>
          <a:prstGeom prst="roundRect">
            <a:avLst>
              <a:gd name="adj" fmla="val 3999"/>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7" name="Picture 6">
            <a:extLst>
              <a:ext uri="{FF2B5EF4-FFF2-40B4-BE49-F238E27FC236}">
                <a16:creationId xmlns:a16="http://schemas.microsoft.com/office/drawing/2014/main" id="{BFF85116-1C2F-5F58-319C-7ABC608E73D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6001837"/>
            <a:ext cx="7772400" cy="537946"/>
          </a:xfrm>
          <a:prstGeom prst="rect">
            <a:avLst/>
          </a:prstGeom>
        </p:spPr>
      </p:pic>
    </p:spTree>
    <p:extLst>
      <p:ext uri="{BB962C8B-B14F-4D97-AF65-F5344CB8AC3E}">
        <p14:creationId xmlns:p14="http://schemas.microsoft.com/office/powerpoint/2010/main" val="25230581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p Program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2E7B4F-A12A-4736-52F2-574469D8F5C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2467" y="0"/>
            <a:ext cx="12187065" cy="6857999"/>
          </a:xfrm>
          <a:prstGeom prst="rect">
            <a:avLst/>
          </a:prstGeom>
        </p:spPr>
      </p:pic>
      <p:sp>
        <p:nvSpPr>
          <p:cNvPr id="7" name="Rectangle 6">
            <a:extLst>
              <a:ext uri="{FF2B5EF4-FFF2-40B4-BE49-F238E27FC236}">
                <a16:creationId xmlns:a16="http://schemas.microsoft.com/office/drawing/2014/main" id="{AA23B85C-E012-7396-AB56-F0DC75B085E6}"/>
              </a:ext>
            </a:extLst>
          </p:cNvPr>
          <p:cNvSpPr/>
          <p:nvPr userDrawn="1"/>
        </p:nvSpPr>
        <p:spPr>
          <a:xfrm>
            <a:off x="431427" y="2456329"/>
            <a:ext cx="11760573" cy="4401670"/>
          </a:xfrm>
          <a:prstGeom prst="rect">
            <a:avLst/>
          </a:prstGeom>
          <a:solidFill>
            <a:srgbClr val="0A2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dirty="0"/>
          </a:p>
        </p:txBody>
      </p:sp>
      <p:sp>
        <p:nvSpPr>
          <p:cNvPr id="6" name="Rectangle 5">
            <a:extLst>
              <a:ext uri="{FF2B5EF4-FFF2-40B4-BE49-F238E27FC236}">
                <a16:creationId xmlns:a16="http://schemas.microsoft.com/office/drawing/2014/main" id="{14BDD808-68CF-8677-64B7-1DEE7E98B9CC}"/>
              </a:ext>
            </a:extLst>
          </p:cNvPr>
          <p:cNvSpPr/>
          <p:nvPr userDrawn="1"/>
        </p:nvSpPr>
        <p:spPr>
          <a:xfrm>
            <a:off x="431427" y="664282"/>
            <a:ext cx="8864973" cy="17920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dirty="0"/>
          </a:p>
        </p:txBody>
      </p:sp>
      <p:sp>
        <p:nvSpPr>
          <p:cNvPr id="5" name="Rounded Rectangle 4">
            <a:extLst>
              <a:ext uri="{FF2B5EF4-FFF2-40B4-BE49-F238E27FC236}">
                <a16:creationId xmlns:a16="http://schemas.microsoft.com/office/drawing/2014/main" id="{D8072CE9-7C8B-4842-78E9-C0F89347802C}"/>
              </a:ext>
            </a:extLst>
          </p:cNvPr>
          <p:cNvSpPr/>
          <p:nvPr userDrawn="1"/>
        </p:nvSpPr>
        <p:spPr>
          <a:xfrm>
            <a:off x="739431" y="1990166"/>
            <a:ext cx="4288731" cy="3469340"/>
          </a:xfrm>
          <a:prstGeom prst="roundRect">
            <a:avLst>
              <a:gd name="adj" fmla="val 3999"/>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 name="Rounded Rectangle 2">
            <a:extLst>
              <a:ext uri="{FF2B5EF4-FFF2-40B4-BE49-F238E27FC236}">
                <a16:creationId xmlns:a16="http://schemas.microsoft.com/office/drawing/2014/main" id="{8279F5EC-C488-942D-5996-39C8C8B37058}"/>
              </a:ext>
            </a:extLst>
          </p:cNvPr>
          <p:cNvSpPr/>
          <p:nvPr userDrawn="1"/>
        </p:nvSpPr>
        <p:spPr>
          <a:xfrm>
            <a:off x="5336166" y="1990166"/>
            <a:ext cx="4288731" cy="3469340"/>
          </a:xfrm>
          <a:prstGeom prst="roundRect">
            <a:avLst>
              <a:gd name="adj" fmla="val 3999"/>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9" name="Picture 8" descr="Background pattern&#10;&#10;Description automatically generated">
            <a:extLst>
              <a:ext uri="{FF2B5EF4-FFF2-40B4-BE49-F238E27FC236}">
                <a16:creationId xmlns:a16="http://schemas.microsoft.com/office/drawing/2014/main" id="{7426429B-B247-D22A-F8E7-7F4315EEDF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32901" y="4143261"/>
            <a:ext cx="2136200" cy="2632489"/>
          </a:xfrm>
          <a:prstGeom prst="rect">
            <a:avLst/>
          </a:prstGeom>
        </p:spPr>
      </p:pic>
    </p:spTree>
    <p:extLst>
      <p:ext uri="{BB962C8B-B14F-4D97-AF65-F5344CB8AC3E}">
        <p14:creationId xmlns:p14="http://schemas.microsoft.com/office/powerpoint/2010/main" val="3889278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icr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2E7B4F-A12A-4736-52F2-574469D8F5C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2467" y="0"/>
            <a:ext cx="12187065" cy="6857999"/>
          </a:xfrm>
          <a:prstGeom prst="rect">
            <a:avLst/>
          </a:prstGeom>
        </p:spPr>
      </p:pic>
      <p:sp>
        <p:nvSpPr>
          <p:cNvPr id="7" name="Rectangle 6">
            <a:extLst>
              <a:ext uri="{FF2B5EF4-FFF2-40B4-BE49-F238E27FC236}">
                <a16:creationId xmlns:a16="http://schemas.microsoft.com/office/drawing/2014/main" id="{AA23B85C-E012-7396-AB56-F0DC75B085E6}"/>
              </a:ext>
            </a:extLst>
          </p:cNvPr>
          <p:cNvSpPr/>
          <p:nvPr userDrawn="1"/>
        </p:nvSpPr>
        <p:spPr>
          <a:xfrm>
            <a:off x="1" y="2837329"/>
            <a:ext cx="12192000" cy="402067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dirty="0"/>
          </a:p>
        </p:txBody>
      </p:sp>
      <p:sp>
        <p:nvSpPr>
          <p:cNvPr id="4" name="Rectangle 3">
            <a:extLst>
              <a:ext uri="{FF2B5EF4-FFF2-40B4-BE49-F238E27FC236}">
                <a16:creationId xmlns:a16="http://schemas.microsoft.com/office/drawing/2014/main" id="{4B71CA84-064C-0846-7F3D-8DDC65F865F6}"/>
              </a:ext>
            </a:extLst>
          </p:cNvPr>
          <p:cNvSpPr/>
          <p:nvPr userDrawn="1"/>
        </p:nvSpPr>
        <p:spPr>
          <a:xfrm>
            <a:off x="431427" y="664282"/>
            <a:ext cx="9576173" cy="336161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dirty="0"/>
          </a:p>
        </p:txBody>
      </p:sp>
      <p:sp>
        <p:nvSpPr>
          <p:cNvPr id="5" name="Rounded Rectangle 4">
            <a:extLst>
              <a:ext uri="{FF2B5EF4-FFF2-40B4-BE49-F238E27FC236}">
                <a16:creationId xmlns:a16="http://schemas.microsoft.com/office/drawing/2014/main" id="{D8072CE9-7C8B-4842-78E9-C0F89347802C}"/>
              </a:ext>
            </a:extLst>
          </p:cNvPr>
          <p:cNvSpPr/>
          <p:nvPr userDrawn="1"/>
        </p:nvSpPr>
        <p:spPr>
          <a:xfrm>
            <a:off x="1856500" y="2245659"/>
            <a:ext cx="8478997" cy="4020669"/>
          </a:xfrm>
          <a:prstGeom prst="roundRect">
            <a:avLst>
              <a:gd name="adj" fmla="val 3999"/>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1646850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A69596-29E3-E444-A44F-611C3827E77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2467" y="0"/>
            <a:ext cx="12187065" cy="6858000"/>
          </a:xfrm>
          <a:prstGeom prst="rect">
            <a:avLst/>
          </a:prstGeom>
        </p:spPr>
      </p:pic>
      <p:sp>
        <p:nvSpPr>
          <p:cNvPr id="17" name="Rounded Rectangle 16">
            <a:extLst>
              <a:ext uri="{FF2B5EF4-FFF2-40B4-BE49-F238E27FC236}">
                <a16:creationId xmlns:a16="http://schemas.microsoft.com/office/drawing/2014/main" id="{DDC24B8C-76D1-078A-3CDA-3BDFC2A321E0}"/>
              </a:ext>
            </a:extLst>
          </p:cNvPr>
          <p:cNvSpPr/>
          <p:nvPr userDrawn="1"/>
        </p:nvSpPr>
        <p:spPr>
          <a:xfrm>
            <a:off x="2178424" y="3334872"/>
            <a:ext cx="8830235" cy="2424720"/>
          </a:xfrm>
          <a:prstGeom prst="roundRect">
            <a:avLst>
              <a:gd name="adj" fmla="val 3999"/>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 name="Rectangle 6">
            <a:extLst>
              <a:ext uri="{FF2B5EF4-FFF2-40B4-BE49-F238E27FC236}">
                <a16:creationId xmlns:a16="http://schemas.microsoft.com/office/drawing/2014/main" id="{D6099B4F-B8A8-7E2F-A23B-1BE6A9BD3786}"/>
              </a:ext>
            </a:extLst>
          </p:cNvPr>
          <p:cNvSpPr/>
          <p:nvPr userDrawn="1"/>
        </p:nvSpPr>
        <p:spPr>
          <a:xfrm>
            <a:off x="381067" y="1982414"/>
            <a:ext cx="2571411" cy="2424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dirty="0"/>
          </a:p>
        </p:txBody>
      </p:sp>
      <p:sp>
        <p:nvSpPr>
          <p:cNvPr id="21" name="Text Placeholder 15">
            <a:extLst>
              <a:ext uri="{FF2B5EF4-FFF2-40B4-BE49-F238E27FC236}">
                <a16:creationId xmlns:a16="http://schemas.microsoft.com/office/drawing/2014/main" id="{FD800275-7CE1-7747-9E3E-C229CD6D2000}"/>
              </a:ext>
            </a:extLst>
          </p:cNvPr>
          <p:cNvSpPr>
            <a:spLocks noGrp="1"/>
          </p:cNvSpPr>
          <p:nvPr>
            <p:ph type="body" sz="quarter" idx="12" hasCustomPrompt="1"/>
          </p:nvPr>
        </p:nvSpPr>
        <p:spPr>
          <a:xfrm>
            <a:off x="3543927" y="2782205"/>
            <a:ext cx="6091939" cy="366712"/>
          </a:xfrm>
          <a:prstGeom prst="rect">
            <a:avLst/>
          </a:prstGeom>
        </p:spPr>
        <p:txBody>
          <a:bodyPr>
            <a:normAutofit/>
          </a:bodyPr>
          <a:lstStyle>
            <a:lvl1pPr marL="0" indent="0">
              <a:buNone/>
              <a:defRPr sz="1600" b="0" i="0">
                <a:solidFill>
                  <a:schemeClr val="bg1"/>
                </a:solidFill>
                <a:latin typeface="Public Sans Light"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2" name="Text Placeholder 19">
            <a:extLst>
              <a:ext uri="{FF2B5EF4-FFF2-40B4-BE49-F238E27FC236}">
                <a16:creationId xmlns:a16="http://schemas.microsoft.com/office/drawing/2014/main" id="{5353825D-6B14-764D-ACB8-647556D65AF4}"/>
              </a:ext>
            </a:extLst>
          </p:cNvPr>
          <p:cNvSpPr>
            <a:spLocks noGrp="1"/>
          </p:cNvSpPr>
          <p:nvPr>
            <p:ph type="body" sz="quarter" idx="11" hasCustomPrompt="1"/>
          </p:nvPr>
        </p:nvSpPr>
        <p:spPr>
          <a:xfrm>
            <a:off x="3543927" y="2025292"/>
            <a:ext cx="6232525" cy="798421"/>
          </a:xfrm>
          <a:prstGeom prst="rect">
            <a:avLst/>
          </a:prstGeom>
        </p:spPr>
        <p:txBody>
          <a:bodyPr anchor="ctr">
            <a:noAutofit/>
          </a:bodyPr>
          <a:lstStyle>
            <a:lvl1pPr marL="0" indent="0">
              <a:lnSpc>
                <a:spcPts val="4580"/>
              </a:lnSpc>
              <a:buNone/>
              <a:defRPr sz="4800" b="0" i="0">
                <a:solidFill>
                  <a:srgbClr val="EFAC21"/>
                </a:solidFill>
                <a:latin typeface="Blacker Pro Display Medium" pitchFamily="2" charset="0"/>
              </a:defRPr>
            </a:lvl1pPr>
          </a:lstStyle>
          <a:p>
            <a:pPr>
              <a:lnSpc>
                <a:spcPts val="5480"/>
              </a:lnSpc>
            </a:pPr>
            <a:r>
              <a:rPr lang="en-US" sz="5400">
                <a:solidFill>
                  <a:srgbClr val="B70404"/>
                </a:solidFill>
                <a:latin typeface="Blacker Display Med" panose="02000503080000020003" pitchFamily="2" charset="0"/>
              </a:rPr>
              <a:t>First Last Name</a:t>
            </a:r>
          </a:p>
        </p:txBody>
      </p:sp>
      <p:sp>
        <p:nvSpPr>
          <p:cNvPr id="5" name="Picture Placeholder 4">
            <a:extLst>
              <a:ext uri="{FF2B5EF4-FFF2-40B4-BE49-F238E27FC236}">
                <a16:creationId xmlns:a16="http://schemas.microsoft.com/office/drawing/2014/main" id="{5CDB4245-0B2C-2753-67B8-41F3980BCB4E}"/>
              </a:ext>
            </a:extLst>
          </p:cNvPr>
          <p:cNvSpPr>
            <a:spLocks noGrp="1"/>
          </p:cNvSpPr>
          <p:nvPr>
            <p:ph type="pic" sz="quarter" idx="13"/>
          </p:nvPr>
        </p:nvSpPr>
        <p:spPr>
          <a:xfrm>
            <a:off x="609600" y="1684803"/>
            <a:ext cx="2501900" cy="2501900"/>
          </a:xfrm>
        </p:spPr>
        <p:txBody>
          <a:bodyPr/>
          <a:lstStyle/>
          <a:p>
            <a:endParaRPr lang="en-US" dirty="0"/>
          </a:p>
        </p:txBody>
      </p:sp>
      <p:sp>
        <p:nvSpPr>
          <p:cNvPr id="13" name="Text Placeholder 12">
            <a:extLst>
              <a:ext uri="{FF2B5EF4-FFF2-40B4-BE49-F238E27FC236}">
                <a16:creationId xmlns:a16="http://schemas.microsoft.com/office/drawing/2014/main" id="{5D371F83-DC99-C10A-562C-CDF5AC81AEAB}"/>
              </a:ext>
            </a:extLst>
          </p:cNvPr>
          <p:cNvSpPr>
            <a:spLocks noGrp="1"/>
          </p:cNvSpPr>
          <p:nvPr>
            <p:ph type="body" sz="quarter" idx="16"/>
          </p:nvPr>
        </p:nvSpPr>
        <p:spPr>
          <a:xfrm>
            <a:off x="3543300" y="3707247"/>
            <a:ext cx="6650038" cy="1734366"/>
          </a:xfrm>
        </p:spPr>
        <p:txBody>
          <a:bodyPr numCol="2">
            <a:noAutofit/>
          </a:bodyPr>
          <a:lstStyle>
            <a:lvl1pPr marL="228600" indent="-228600">
              <a:lnSpc>
                <a:spcPct val="100000"/>
              </a:lnSpc>
              <a:buFontTx/>
              <a:buBlip>
                <a:blip r:embed="rId3"/>
              </a:buBlip>
              <a:defRPr>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315815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ansition 04">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6D9677-7218-9E94-F5F9-A31024BBD9D3}"/>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2468" y="0"/>
            <a:ext cx="12187063" cy="6857999"/>
          </a:xfrm>
          <a:prstGeom prst="rect">
            <a:avLst/>
          </a:prstGeom>
        </p:spPr>
      </p:pic>
      <p:sp>
        <p:nvSpPr>
          <p:cNvPr id="4" name="Rectangle 3">
            <a:extLst>
              <a:ext uri="{FF2B5EF4-FFF2-40B4-BE49-F238E27FC236}">
                <a16:creationId xmlns:a16="http://schemas.microsoft.com/office/drawing/2014/main" id="{4F719401-0EFE-4161-FC2B-465A0D91D0C4}"/>
              </a:ext>
            </a:extLst>
          </p:cNvPr>
          <p:cNvSpPr/>
          <p:nvPr userDrawn="1"/>
        </p:nvSpPr>
        <p:spPr>
          <a:xfrm>
            <a:off x="1147483" y="2231016"/>
            <a:ext cx="9897035" cy="2319767"/>
          </a:xfrm>
          <a:prstGeom prst="rect">
            <a:avLst/>
          </a:prstGeom>
          <a:solidFill>
            <a:srgbClr val="3AAF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dirty="0"/>
          </a:p>
        </p:txBody>
      </p:sp>
      <p:sp>
        <p:nvSpPr>
          <p:cNvPr id="14" name="Text Placeholder 13">
            <a:extLst>
              <a:ext uri="{FF2B5EF4-FFF2-40B4-BE49-F238E27FC236}">
                <a16:creationId xmlns:a16="http://schemas.microsoft.com/office/drawing/2014/main" id="{0F6F3EB0-0643-6C41-87D9-5D3CFB55CC45}"/>
              </a:ext>
            </a:extLst>
          </p:cNvPr>
          <p:cNvSpPr>
            <a:spLocks noGrp="1"/>
          </p:cNvSpPr>
          <p:nvPr>
            <p:ph type="body" sz="quarter" idx="10" hasCustomPrompt="1"/>
          </p:nvPr>
        </p:nvSpPr>
        <p:spPr>
          <a:xfrm>
            <a:off x="1154127" y="2903436"/>
            <a:ext cx="9883744" cy="1083698"/>
          </a:xfrm>
          <a:prstGeom prst="rect">
            <a:avLst/>
          </a:prstGeom>
        </p:spPr>
        <p:txBody>
          <a:bodyPr>
            <a:normAutofit/>
          </a:bodyPr>
          <a:lstStyle>
            <a:lvl1pPr marL="0" indent="0" algn="ctr">
              <a:buNone/>
              <a:defRPr sz="7200" b="0" i="0">
                <a:solidFill>
                  <a:schemeClr val="bg1"/>
                </a:solidFill>
                <a:latin typeface="Blacker Display Med" panose="02000503080000020003" pitchFamily="2" charset="0"/>
              </a:defRPr>
            </a:lvl1pPr>
          </a:lstStyle>
          <a:p>
            <a:pPr lvl="0"/>
            <a:r>
              <a:rPr lang="en-US"/>
              <a:t>Section Divider 72pt.</a:t>
            </a:r>
          </a:p>
        </p:txBody>
      </p:sp>
    </p:spTree>
    <p:extLst>
      <p:ext uri="{BB962C8B-B14F-4D97-AF65-F5344CB8AC3E}">
        <p14:creationId xmlns:p14="http://schemas.microsoft.com/office/powerpoint/2010/main" val="2409512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ulti Bulleted Lists">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65C6100-8E57-104C-AB2E-BED9E18AA3E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862918"/>
            <a:ext cx="12192000" cy="837764"/>
          </a:xfrm>
          <a:prstGeom prst="rect">
            <a:avLst/>
          </a:prstGeom>
        </p:spPr>
      </p:pic>
      <p:sp>
        <p:nvSpPr>
          <p:cNvPr id="14" name="Rectangle 13">
            <a:extLst>
              <a:ext uri="{FF2B5EF4-FFF2-40B4-BE49-F238E27FC236}">
                <a16:creationId xmlns:a16="http://schemas.microsoft.com/office/drawing/2014/main" id="{1E8E5D38-4CBD-6F4A-8829-1CF08AC968B8}"/>
              </a:ext>
            </a:extLst>
          </p:cNvPr>
          <p:cNvSpPr/>
          <p:nvPr userDrawn="1"/>
        </p:nvSpPr>
        <p:spPr>
          <a:xfrm>
            <a:off x="11617890" y="6181595"/>
            <a:ext cx="268947" cy="20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a:extLst>
              <a:ext uri="{FF2B5EF4-FFF2-40B4-BE49-F238E27FC236}">
                <a16:creationId xmlns:a16="http://schemas.microsoft.com/office/drawing/2014/main" id="{6E088B51-0E60-614D-B5CB-C93471DD6666}"/>
              </a:ext>
            </a:extLst>
          </p:cNvPr>
          <p:cNvSpPr>
            <a:spLocks noGrp="1"/>
          </p:cNvSpPr>
          <p:nvPr>
            <p:ph type="body" sz="quarter" idx="13" hasCustomPrompt="1"/>
          </p:nvPr>
        </p:nvSpPr>
        <p:spPr>
          <a:xfrm>
            <a:off x="833438" y="587665"/>
            <a:ext cx="9926637" cy="838200"/>
          </a:xfrm>
          <a:prstGeom prst="rect">
            <a:avLst/>
          </a:prstGeom>
        </p:spPr>
        <p:txBody>
          <a:bodyPr>
            <a:normAutofit/>
          </a:bodyPr>
          <a:lstStyle>
            <a:lvl1pPr marL="0" indent="0">
              <a:buNone/>
              <a:defRPr sz="4800" b="0" i="0">
                <a:solidFill>
                  <a:srgbClr val="B70404"/>
                </a:solidFill>
                <a:latin typeface="Blacker Display Med" panose="02000503080000020003" pitchFamily="2" charset="0"/>
              </a:defRPr>
            </a:lvl1pPr>
          </a:lstStyle>
          <a:p>
            <a:pPr lvl="0"/>
            <a:r>
              <a:rPr lang="en-US"/>
              <a:t>Blacker Display Medium 48pt.</a:t>
            </a:r>
          </a:p>
        </p:txBody>
      </p:sp>
      <p:sp>
        <p:nvSpPr>
          <p:cNvPr id="17" name="Text Placeholder 15">
            <a:extLst>
              <a:ext uri="{FF2B5EF4-FFF2-40B4-BE49-F238E27FC236}">
                <a16:creationId xmlns:a16="http://schemas.microsoft.com/office/drawing/2014/main" id="{59123359-F340-1742-99E1-20F5902873A8}"/>
              </a:ext>
            </a:extLst>
          </p:cNvPr>
          <p:cNvSpPr>
            <a:spLocks noGrp="1"/>
          </p:cNvSpPr>
          <p:nvPr>
            <p:ph type="body" sz="quarter" idx="14" hasCustomPrompt="1"/>
          </p:nvPr>
        </p:nvSpPr>
        <p:spPr>
          <a:xfrm>
            <a:off x="833438" y="1692350"/>
            <a:ext cx="9926637" cy="443964"/>
          </a:xfrm>
          <a:prstGeom prst="rect">
            <a:avLst/>
          </a:prstGeom>
        </p:spPr>
        <p:txBody>
          <a:bodyPr>
            <a:normAutofit/>
          </a:bodyPr>
          <a:lstStyle>
            <a:lvl1pPr marL="0" indent="0">
              <a:buNone/>
              <a:defRPr sz="2400" b="0" i="0">
                <a:solidFill>
                  <a:srgbClr val="05213B"/>
                </a:solidFill>
                <a:latin typeface="Public Sans Medium" pitchFamily="2" charset="77"/>
              </a:defRPr>
            </a:lvl1pPr>
          </a:lstStyle>
          <a:p>
            <a:pPr lvl="0"/>
            <a:r>
              <a:rPr lang="en-US"/>
              <a:t>Subhead is Public Sans Medium 24pt.</a:t>
            </a:r>
          </a:p>
        </p:txBody>
      </p:sp>
      <p:sp>
        <p:nvSpPr>
          <p:cNvPr id="18" name="Text Placeholder 15">
            <a:extLst>
              <a:ext uri="{FF2B5EF4-FFF2-40B4-BE49-F238E27FC236}">
                <a16:creationId xmlns:a16="http://schemas.microsoft.com/office/drawing/2014/main" id="{F47DC24D-8BFB-4F46-AA62-7AEA30F7A4BE}"/>
              </a:ext>
            </a:extLst>
          </p:cNvPr>
          <p:cNvSpPr>
            <a:spLocks noGrp="1"/>
          </p:cNvSpPr>
          <p:nvPr>
            <p:ph type="body" sz="quarter" idx="15" hasCustomPrompt="1"/>
          </p:nvPr>
        </p:nvSpPr>
        <p:spPr>
          <a:xfrm>
            <a:off x="1170314" y="2300288"/>
            <a:ext cx="4768473" cy="1388371"/>
          </a:xfrm>
          <a:prstGeom prst="rect">
            <a:avLst/>
          </a:prstGeom>
        </p:spPr>
        <p:txBody>
          <a:bodyPr>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b="0" i="0">
                <a:solidFill>
                  <a:srgbClr val="05213B"/>
                </a:solidFill>
                <a:latin typeface="Public Sans Light" pitchFamily="2" charset="77"/>
              </a:defRPr>
            </a:lvl1pPr>
          </a:lstStyle>
          <a:p>
            <a:r>
              <a:rPr lang="en-US" sz="1600">
                <a:solidFill>
                  <a:srgbClr val="05213B"/>
                </a:solidFill>
                <a:latin typeface="Public Sans Light" pitchFamily="2" charset="77"/>
                <a:cs typeface="Calibri Light" panose="020F0302020204030204" pitchFamily="34" charset="0"/>
              </a:rPr>
              <a:t>Body Copy is Public Sans Light 16pt.</a:t>
            </a:r>
          </a:p>
          <a:p>
            <a:r>
              <a:rPr lang="en-US" sz="1600">
                <a:solidFill>
                  <a:srgbClr val="05213B"/>
                </a:solidFill>
                <a:latin typeface="Public Sans Light" pitchFamily="2" charset="77"/>
                <a:cs typeface="Calibri Light" panose="020F0302020204030204" pitchFamily="34" charset="0"/>
              </a:rPr>
              <a:t>Body Copy is Public Sans Light 16pt.</a:t>
            </a:r>
            <a:endParaRPr lang="en-US" sz="2400">
              <a:solidFill>
                <a:srgbClr val="05213B"/>
              </a:solidFill>
              <a:latin typeface="Public Sans Light" pitchFamily="2" charset="77"/>
              <a:cs typeface="Calibri Light" panose="020F0302020204030204" pitchFamily="34" charset="0"/>
            </a:endParaRPr>
          </a:p>
        </p:txBody>
      </p:sp>
      <p:sp>
        <p:nvSpPr>
          <p:cNvPr id="13" name="Text Placeholder 15">
            <a:extLst>
              <a:ext uri="{FF2B5EF4-FFF2-40B4-BE49-F238E27FC236}">
                <a16:creationId xmlns:a16="http://schemas.microsoft.com/office/drawing/2014/main" id="{6C7BA8F6-66B4-A84E-89D8-DD0975919D16}"/>
              </a:ext>
            </a:extLst>
          </p:cNvPr>
          <p:cNvSpPr>
            <a:spLocks noGrp="1"/>
          </p:cNvSpPr>
          <p:nvPr>
            <p:ph type="body" sz="quarter" idx="16" hasCustomPrompt="1"/>
          </p:nvPr>
        </p:nvSpPr>
        <p:spPr>
          <a:xfrm>
            <a:off x="5991602" y="2300288"/>
            <a:ext cx="4768473" cy="1388371"/>
          </a:xfrm>
          <a:prstGeom prst="rect">
            <a:avLst/>
          </a:prstGeom>
        </p:spPr>
        <p:txBody>
          <a:bodyPr>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b="0" i="0">
                <a:solidFill>
                  <a:srgbClr val="05213B"/>
                </a:solidFill>
                <a:latin typeface="Public Sans Light" pitchFamily="2" charset="77"/>
              </a:defRPr>
            </a:lvl1pPr>
          </a:lstStyle>
          <a:p>
            <a:r>
              <a:rPr lang="en-US" sz="1600">
                <a:solidFill>
                  <a:srgbClr val="05213B"/>
                </a:solidFill>
                <a:latin typeface="Public Sans Light" pitchFamily="2" charset="77"/>
                <a:cs typeface="Calibri Light" panose="020F0302020204030204" pitchFamily="34" charset="0"/>
              </a:rPr>
              <a:t>Body Copy is Public Sans Light 16pt.</a:t>
            </a:r>
          </a:p>
          <a:p>
            <a:r>
              <a:rPr lang="en-US" sz="1600">
                <a:solidFill>
                  <a:srgbClr val="05213B"/>
                </a:solidFill>
                <a:latin typeface="Public Sans Light" pitchFamily="2" charset="77"/>
                <a:cs typeface="Calibri Light" panose="020F0302020204030204" pitchFamily="34" charset="0"/>
              </a:rPr>
              <a:t>Body Copy is Public Sans Light 16pt.</a:t>
            </a:r>
            <a:endParaRPr lang="en-US" sz="2400">
              <a:solidFill>
                <a:srgbClr val="05213B"/>
              </a:solidFill>
              <a:latin typeface="Public Sans Light" pitchFamily="2" charset="77"/>
              <a:cs typeface="Calibri Light" panose="020F0302020204030204" pitchFamily="34" charset="0"/>
            </a:endParaRPr>
          </a:p>
        </p:txBody>
      </p:sp>
      <p:sp>
        <p:nvSpPr>
          <p:cNvPr id="9" name="Slide Number Placeholder 4">
            <a:extLst>
              <a:ext uri="{FF2B5EF4-FFF2-40B4-BE49-F238E27FC236}">
                <a16:creationId xmlns:a16="http://schemas.microsoft.com/office/drawing/2014/main" id="{6B80A78A-267B-41C5-B372-20D47C0B4953}"/>
              </a:ext>
            </a:extLst>
          </p:cNvPr>
          <p:cNvSpPr txBox="1">
            <a:spLocks/>
          </p:cNvSpPr>
          <p:nvPr userDrawn="1"/>
        </p:nvSpPr>
        <p:spPr>
          <a:xfrm>
            <a:off x="11543252" y="6102350"/>
            <a:ext cx="3947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B87F2C8-9A36-4FCF-A011-7FF04C0DAA10}" type="slidenum">
              <a:rPr lang="en-US" smtClean="0"/>
              <a:pPr algn="ctr"/>
              <a:t>‹#›</a:t>
            </a:fld>
            <a:endParaRPr lang="en-US" dirty="0"/>
          </a:p>
        </p:txBody>
      </p:sp>
    </p:spTree>
    <p:extLst>
      <p:ext uri="{BB962C8B-B14F-4D97-AF65-F5344CB8AC3E}">
        <p14:creationId xmlns:p14="http://schemas.microsoft.com/office/powerpoint/2010/main" val="12354366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64D8EDE-75C4-1D4A-AD14-B986A1080F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862918"/>
            <a:ext cx="12192000" cy="837764"/>
          </a:xfrm>
          <a:prstGeom prst="rect">
            <a:avLst/>
          </a:prstGeom>
        </p:spPr>
      </p:pic>
      <p:sp>
        <p:nvSpPr>
          <p:cNvPr id="14" name="Rectangle 13">
            <a:extLst>
              <a:ext uri="{FF2B5EF4-FFF2-40B4-BE49-F238E27FC236}">
                <a16:creationId xmlns:a16="http://schemas.microsoft.com/office/drawing/2014/main" id="{1E8E5D38-4CBD-6F4A-8829-1CF08AC968B8}"/>
              </a:ext>
            </a:extLst>
          </p:cNvPr>
          <p:cNvSpPr/>
          <p:nvPr userDrawn="1"/>
        </p:nvSpPr>
        <p:spPr>
          <a:xfrm>
            <a:off x="11617890" y="6181595"/>
            <a:ext cx="268947" cy="20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15">
            <a:extLst>
              <a:ext uri="{FF2B5EF4-FFF2-40B4-BE49-F238E27FC236}">
                <a16:creationId xmlns:a16="http://schemas.microsoft.com/office/drawing/2014/main" id="{59123359-F340-1742-99E1-20F5902873A8}"/>
              </a:ext>
            </a:extLst>
          </p:cNvPr>
          <p:cNvSpPr>
            <a:spLocks noGrp="1"/>
          </p:cNvSpPr>
          <p:nvPr>
            <p:ph type="body" sz="quarter" idx="14" hasCustomPrompt="1"/>
          </p:nvPr>
        </p:nvSpPr>
        <p:spPr>
          <a:xfrm>
            <a:off x="833438" y="2373070"/>
            <a:ext cx="4567237" cy="443964"/>
          </a:xfrm>
          <a:prstGeom prst="rect">
            <a:avLst/>
          </a:prstGeom>
        </p:spPr>
        <p:txBody>
          <a:bodyPr>
            <a:normAutofit/>
          </a:bodyPr>
          <a:lstStyle>
            <a:lvl1pPr marL="0" indent="0">
              <a:buNone/>
              <a:defRPr sz="2400" b="0" i="0">
                <a:solidFill>
                  <a:srgbClr val="05213B"/>
                </a:solidFill>
                <a:latin typeface="Public Sans Medium" pitchFamily="2" charset="77"/>
              </a:defRPr>
            </a:lvl1pPr>
          </a:lstStyle>
          <a:p>
            <a:pPr lvl="0"/>
            <a:r>
              <a:rPr lang="en-US"/>
              <a:t>Short Image Subhead</a:t>
            </a:r>
          </a:p>
        </p:txBody>
      </p:sp>
      <p:sp>
        <p:nvSpPr>
          <p:cNvPr id="18" name="Text Placeholder 15">
            <a:extLst>
              <a:ext uri="{FF2B5EF4-FFF2-40B4-BE49-F238E27FC236}">
                <a16:creationId xmlns:a16="http://schemas.microsoft.com/office/drawing/2014/main" id="{F47DC24D-8BFB-4F46-AA62-7AEA30F7A4BE}"/>
              </a:ext>
            </a:extLst>
          </p:cNvPr>
          <p:cNvSpPr>
            <a:spLocks noGrp="1"/>
          </p:cNvSpPr>
          <p:nvPr>
            <p:ph type="body" sz="quarter" idx="15" hasCustomPrompt="1"/>
          </p:nvPr>
        </p:nvSpPr>
        <p:spPr>
          <a:xfrm>
            <a:off x="833438" y="2981008"/>
            <a:ext cx="4567237" cy="1388371"/>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rgbClr val="05213B"/>
                </a:solidFill>
                <a:latin typeface="Public Sans Light" pitchFamily="2" charset="77"/>
              </a:defRPr>
            </a:lvl1pPr>
          </a:lstStyle>
          <a:p>
            <a:r>
              <a:rPr lang="en-US" sz="1600">
                <a:solidFill>
                  <a:srgbClr val="05213B"/>
                </a:solidFill>
                <a:latin typeface="Public Sans Light" pitchFamily="2" charset="77"/>
                <a:cs typeface="Calibri Light" panose="020F0302020204030204" pitchFamily="34" charset="0"/>
              </a:rPr>
              <a:t>Body Copy is Public Sans Light 16pt.</a:t>
            </a:r>
            <a:endParaRPr lang="en-US" sz="2400">
              <a:solidFill>
                <a:srgbClr val="05213B"/>
              </a:solidFill>
              <a:latin typeface="Public Sans Light" pitchFamily="2" charset="77"/>
              <a:cs typeface="Calibri Light" panose="020F0302020204030204" pitchFamily="34" charset="0"/>
            </a:endParaRPr>
          </a:p>
        </p:txBody>
      </p:sp>
      <p:sp>
        <p:nvSpPr>
          <p:cNvPr id="4" name="Chart Placeholder 3">
            <a:extLst>
              <a:ext uri="{FF2B5EF4-FFF2-40B4-BE49-F238E27FC236}">
                <a16:creationId xmlns:a16="http://schemas.microsoft.com/office/drawing/2014/main" id="{EA11AF8C-BE6B-0B48-9A2D-EFF4F9A17516}"/>
              </a:ext>
            </a:extLst>
          </p:cNvPr>
          <p:cNvSpPr>
            <a:spLocks noGrp="1"/>
          </p:cNvSpPr>
          <p:nvPr>
            <p:ph type="chart" sz="quarter" idx="17"/>
          </p:nvPr>
        </p:nvSpPr>
        <p:spPr>
          <a:xfrm>
            <a:off x="5626100" y="388938"/>
            <a:ext cx="6565900" cy="5254625"/>
          </a:xfrm>
          <a:prstGeom prst="rect">
            <a:avLst/>
          </a:prstGeom>
        </p:spPr>
        <p:txBody>
          <a:bodyPr/>
          <a:lstStyle/>
          <a:p>
            <a:r>
              <a:rPr lang="en-US" dirty="0"/>
              <a:t>Click icon to add chart</a:t>
            </a:r>
          </a:p>
        </p:txBody>
      </p:sp>
      <p:sp>
        <p:nvSpPr>
          <p:cNvPr id="10" name="Text Placeholder 15">
            <a:extLst>
              <a:ext uri="{FF2B5EF4-FFF2-40B4-BE49-F238E27FC236}">
                <a16:creationId xmlns:a16="http://schemas.microsoft.com/office/drawing/2014/main" id="{1536EDE8-2F5F-3C4C-85A1-971499FA7317}"/>
              </a:ext>
            </a:extLst>
          </p:cNvPr>
          <p:cNvSpPr>
            <a:spLocks noGrp="1"/>
          </p:cNvSpPr>
          <p:nvPr>
            <p:ph type="body" sz="quarter" idx="13" hasCustomPrompt="1"/>
          </p:nvPr>
        </p:nvSpPr>
        <p:spPr>
          <a:xfrm>
            <a:off x="833438" y="547909"/>
            <a:ext cx="4792027" cy="1621431"/>
          </a:xfrm>
          <a:prstGeom prst="rect">
            <a:avLst/>
          </a:prstGeom>
        </p:spPr>
        <p:txBody>
          <a:bodyPr>
            <a:normAutofit/>
          </a:bodyPr>
          <a:lstStyle>
            <a:lvl1pPr marL="0" indent="0">
              <a:lnSpc>
                <a:spcPct val="100000"/>
              </a:lnSpc>
              <a:buNone/>
              <a:defRPr sz="4800" b="0" i="0">
                <a:solidFill>
                  <a:srgbClr val="B70404"/>
                </a:solidFill>
                <a:latin typeface="Blacker Display Med" panose="02000503080000020003" pitchFamily="2" charset="0"/>
              </a:defRPr>
            </a:lvl1pPr>
          </a:lstStyle>
          <a:p>
            <a:pPr lvl="0"/>
            <a:r>
              <a:rPr lang="en-US"/>
              <a:t>Blacker Display Medium 48pt.</a:t>
            </a:r>
          </a:p>
        </p:txBody>
      </p:sp>
      <p:sp>
        <p:nvSpPr>
          <p:cNvPr id="9" name="Slide Number Placeholder 4">
            <a:extLst>
              <a:ext uri="{FF2B5EF4-FFF2-40B4-BE49-F238E27FC236}">
                <a16:creationId xmlns:a16="http://schemas.microsoft.com/office/drawing/2014/main" id="{791E3B3D-00BD-43E1-9498-AE25A6545275}"/>
              </a:ext>
            </a:extLst>
          </p:cNvPr>
          <p:cNvSpPr txBox="1">
            <a:spLocks/>
          </p:cNvSpPr>
          <p:nvPr userDrawn="1"/>
        </p:nvSpPr>
        <p:spPr>
          <a:xfrm>
            <a:off x="11543252" y="6102350"/>
            <a:ext cx="3947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B87F2C8-9A36-4FCF-A011-7FF04C0DAA10}" type="slidenum">
              <a:rPr lang="en-US" smtClean="0"/>
              <a:pPr algn="ctr"/>
              <a:t>‹#›</a:t>
            </a:fld>
            <a:endParaRPr lang="en-US" dirty="0"/>
          </a:p>
        </p:txBody>
      </p:sp>
    </p:spTree>
    <p:extLst>
      <p:ext uri="{BB962C8B-B14F-4D97-AF65-F5344CB8AC3E}">
        <p14:creationId xmlns:p14="http://schemas.microsoft.com/office/powerpoint/2010/main" val="32454757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py Only ALT 01">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F5BD8FB-714B-4040-9D24-181B5E2FB93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862918"/>
            <a:ext cx="12192000" cy="837764"/>
          </a:xfrm>
          <a:prstGeom prst="rect">
            <a:avLst/>
          </a:prstGeom>
        </p:spPr>
      </p:pic>
      <p:sp>
        <p:nvSpPr>
          <p:cNvPr id="14" name="Rectangle 13">
            <a:extLst>
              <a:ext uri="{FF2B5EF4-FFF2-40B4-BE49-F238E27FC236}">
                <a16:creationId xmlns:a16="http://schemas.microsoft.com/office/drawing/2014/main" id="{1E8E5D38-4CBD-6F4A-8829-1CF08AC968B8}"/>
              </a:ext>
            </a:extLst>
          </p:cNvPr>
          <p:cNvSpPr/>
          <p:nvPr userDrawn="1"/>
        </p:nvSpPr>
        <p:spPr>
          <a:xfrm>
            <a:off x="11617890" y="6181595"/>
            <a:ext cx="268947" cy="20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a:extLst>
              <a:ext uri="{FF2B5EF4-FFF2-40B4-BE49-F238E27FC236}">
                <a16:creationId xmlns:a16="http://schemas.microsoft.com/office/drawing/2014/main" id="{6E088B51-0E60-614D-B5CB-C93471DD6666}"/>
              </a:ext>
            </a:extLst>
          </p:cNvPr>
          <p:cNvSpPr>
            <a:spLocks noGrp="1"/>
          </p:cNvSpPr>
          <p:nvPr>
            <p:ph type="body" sz="quarter" idx="13" hasCustomPrompt="1"/>
          </p:nvPr>
        </p:nvSpPr>
        <p:spPr>
          <a:xfrm>
            <a:off x="833438" y="587665"/>
            <a:ext cx="9926637" cy="838200"/>
          </a:xfrm>
          <a:prstGeom prst="rect">
            <a:avLst/>
          </a:prstGeom>
        </p:spPr>
        <p:txBody>
          <a:bodyPr>
            <a:normAutofit/>
          </a:bodyPr>
          <a:lstStyle>
            <a:lvl1pPr marL="0" indent="0">
              <a:buNone/>
              <a:defRPr sz="4800" b="0" i="0">
                <a:solidFill>
                  <a:srgbClr val="05213B"/>
                </a:solidFill>
                <a:latin typeface="Blacker Display Med" panose="02000503080000020003" pitchFamily="2" charset="0"/>
              </a:defRPr>
            </a:lvl1pPr>
          </a:lstStyle>
          <a:p>
            <a:pPr lvl="0"/>
            <a:r>
              <a:rPr lang="en-US"/>
              <a:t>Blacker Display Medium 48pt.</a:t>
            </a:r>
          </a:p>
        </p:txBody>
      </p:sp>
      <p:sp>
        <p:nvSpPr>
          <p:cNvPr id="17" name="Text Placeholder 15">
            <a:extLst>
              <a:ext uri="{FF2B5EF4-FFF2-40B4-BE49-F238E27FC236}">
                <a16:creationId xmlns:a16="http://schemas.microsoft.com/office/drawing/2014/main" id="{59123359-F340-1742-99E1-20F5902873A8}"/>
              </a:ext>
            </a:extLst>
          </p:cNvPr>
          <p:cNvSpPr>
            <a:spLocks noGrp="1"/>
          </p:cNvSpPr>
          <p:nvPr>
            <p:ph type="body" sz="quarter" idx="14" hasCustomPrompt="1"/>
          </p:nvPr>
        </p:nvSpPr>
        <p:spPr>
          <a:xfrm>
            <a:off x="833438" y="1692350"/>
            <a:ext cx="9926637" cy="443964"/>
          </a:xfrm>
          <a:prstGeom prst="rect">
            <a:avLst/>
          </a:prstGeom>
        </p:spPr>
        <p:txBody>
          <a:bodyPr>
            <a:normAutofit/>
          </a:bodyPr>
          <a:lstStyle>
            <a:lvl1pPr marL="0" indent="0">
              <a:buNone/>
              <a:defRPr sz="2400" b="0" i="0">
                <a:solidFill>
                  <a:srgbClr val="B70404"/>
                </a:solidFill>
                <a:latin typeface="Public Sans Medium" pitchFamily="2" charset="0"/>
              </a:defRPr>
            </a:lvl1pPr>
          </a:lstStyle>
          <a:p>
            <a:pPr lvl="0"/>
            <a:r>
              <a:rPr lang="en-US"/>
              <a:t>Subhead is Public Sans Medium 24pt.</a:t>
            </a:r>
          </a:p>
        </p:txBody>
      </p:sp>
      <p:sp>
        <p:nvSpPr>
          <p:cNvPr id="18" name="Text Placeholder 15">
            <a:extLst>
              <a:ext uri="{FF2B5EF4-FFF2-40B4-BE49-F238E27FC236}">
                <a16:creationId xmlns:a16="http://schemas.microsoft.com/office/drawing/2014/main" id="{F47DC24D-8BFB-4F46-AA62-7AEA30F7A4BE}"/>
              </a:ext>
            </a:extLst>
          </p:cNvPr>
          <p:cNvSpPr>
            <a:spLocks noGrp="1"/>
          </p:cNvSpPr>
          <p:nvPr>
            <p:ph type="body" sz="quarter" idx="15" hasCustomPrompt="1"/>
          </p:nvPr>
        </p:nvSpPr>
        <p:spPr>
          <a:xfrm>
            <a:off x="833438" y="2300288"/>
            <a:ext cx="7049029" cy="1388371"/>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rgbClr val="05213B"/>
                </a:solidFill>
                <a:latin typeface="Public Sans Light" pitchFamily="2" charset="77"/>
              </a:defRPr>
            </a:lvl1pPr>
          </a:lstStyle>
          <a:p>
            <a:r>
              <a:rPr lang="en-US" sz="1600">
                <a:solidFill>
                  <a:srgbClr val="05213B"/>
                </a:solidFill>
                <a:latin typeface="Public Sans Light" pitchFamily="2" charset="77"/>
                <a:cs typeface="Calibri Light" panose="020F0302020204030204" pitchFamily="34" charset="0"/>
              </a:rPr>
              <a:t>Body Copy is Public Sans Light 16pt.</a:t>
            </a:r>
            <a:endParaRPr lang="en-US" sz="2400">
              <a:solidFill>
                <a:srgbClr val="05213B"/>
              </a:solidFill>
              <a:latin typeface="Public Sans Light" pitchFamily="2" charset="77"/>
              <a:cs typeface="Calibri Light" panose="020F0302020204030204" pitchFamily="34" charset="0"/>
            </a:endParaRPr>
          </a:p>
        </p:txBody>
      </p:sp>
      <p:sp>
        <p:nvSpPr>
          <p:cNvPr id="8" name="Slide Number Placeholder 4">
            <a:extLst>
              <a:ext uri="{FF2B5EF4-FFF2-40B4-BE49-F238E27FC236}">
                <a16:creationId xmlns:a16="http://schemas.microsoft.com/office/drawing/2014/main" id="{8517088A-7985-44FA-9E09-E8BDF8CFD1F2}"/>
              </a:ext>
            </a:extLst>
          </p:cNvPr>
          <p:cNvSpPr txBox="1">
            <a:spLocks/>
          </p:cNvSpPr>
          <p:nvPr userDrawn="1"/>
        </p:nvSpPr>
        <p:spPr>
          <a:xfrm>
            <a:off x="11543252" y="6102350"/>
            <a:ext cx="3947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B87F2C8-9A36-4FCF-A011-7FF04C0DAA10}" type="slidenum">
              <a:rPr lang="en-US" smtClean="0"/>
              <a:pPr algn="ctr"/>
              <a:t>‹#›</a:t>
            </a:fld>
            <a:endParaRPr lang="en-US" dirty="0"/>
          </a:p>
        </p:txBody>
      </p:sp>
    </p:spTree>
    <p:extLst>
      <p:ext uri="{BB962C8B-B14F-4D97-AF65-F5344CB8AC3E}">
        <p14:creationId xmlns:p14="http://schemas.microsoft.com/office/powerpoint/2010/main" val="6902924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py Only ALT 02">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951E52F-2FCC-4E41-B2E3-5C56290526C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862918"/>
            <a:ext cx="12192000" cy="837764"/>
          </a:xfrm>
          <a:prstGeom prst="rect">
            <a:avLst/>
          </a:prstGeom>
        </p:spPr>
      </p:pic>
      <p:sp>
        <p:nvSpPr>
          <p:cNvPr id="14" name="Rectangle 13">
            <a:extLst>
              <a:ext uri="{FF2B5EF4-FFF2-40B4-BE49-F238E27FC236}">
                <a16:creationId xmlns:a16="http://schemas.microsoft.com/office/drawing/2014/main" id="{1E8E5D38-4CBD-6F4A-8829-1CF08AC968B8}"/>
              </a:ext>
            </a:extLst>
          </p:cNvPr>
          <p:cNvSpPr/>
          <p:nvPr userDrawn="1"/>
        </p:nvSpPr>
        <p:spPr>
          <a:xfrm>
            <a:off x="11617890" y="6181595"/>
            <a:ext cx="268947" cy="20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a:extLst>
              <a:ext uri="{FF2B5EF4-FFF2-40B4-BE49-F238E27FC236}">
                <a16:creationId xmlns:a16="http://schemas.microsoft.com/office/drawing/2014/main" id="{6E088B51-0E60-614D-B5CB-C93471DD6666}"/>
              </a:ext>
            </a:extLst>
          </p:cNvPr>
          <p:cNvSpPr>
            <a:spLocks noGrp="1"/>
          </p:cNvSpPr>
          <p:nvPr>
            <p:ph type="body" sz="quarter" idx="13" hasCustomPrompt="1"/>
          </p:nvPr>
        </p:nvSpPr>
        <p:spPr>
          <a:xfrm>
            <a:off x="833438" y="587665"/>
            <a:ext cx="9926637" cy="838200"/>
          </a:xfrm>
          <a:prstGeom prst="rect">
            <a:avLst/>
          </a:prstGeom>
        </p:spPr>
        <p:txBody>
          <a:bodyPr>
            <a:normAutofit/>
          </a:bodyPr>
          <a:lstStyle>
            <a:lvl1pPr marL="0" indent="0">
              <a:buNone/>
              <a:defRPr sz="4800" b="0" i="0">
                <a:solidFill>
                  <a:srgbClr val="05213B"/>
                </a:solidFill>
                <a:latin typeface="Blacker Display Med" panose="02000503080000020003" pitchFamily="2" charset="0"/>
              </a:defRPr>
            </a:lvl1pPr>
          </a:lstStyle>
          <a:p>
            <a:pPr lvl="0"/>
            <a:r>
              <a:rPr lang="en-US"/>
              <a:t>Blacker Display Medium 48pt.</a:t>
            </a:r>
          </a:p>
        </p:txBody>
      </p:sp>
      <p:sp>
        <p:nvSpPr>
          <p:cNvPr id="17" name="Text Placeholder 15">
            <a:extLst>
              <a:ext uri="{FF2B5EF4-FFF2-40B4-BE49-F238E27FC236}">
                <a16:creationId xmlns:a16="http://schemas.microsoft.com/office/drawing/2014/main" id="{59123359-F340-1742-99E1-20F5902873A8}"/>
              </a:ext>
            </a:extLst>
          </p:cNvPr>
          <p:cNvSpPr>
            <a:spLocks noGrp="1"/>
          </p:cNvSpPr>
          <p:nvPr>
            <p:ph type="body" sz="quarter" idx="14" hasCustomPrompt="1"/>
          </p:nvPr>
        </p:nvSpPr>
        <p:spPr>
          <a:xfrm>
            <a:off x="833438" y="1692350"/>
            <a:ext cx="9926637" cy="443964"/>
          </a:xfrm>
          <a:prstGeom prst="rect">
            <a:avLst/>
          </a:prstGeom>
        </p:spPr>
        <p:txBody>
          <a:bodyPr>
            <a:normAutofit/>
          </a:bodyPr>
          <a:lstStyle>
            <a:lvl1pPr marL="0" indent="0">
              <a:buNone/>
              <a:defRPr sz="2400" b="0" i="0">
                <a:solidFill>
                  <a:srgbClr val="EFAC21"/>
                </a:solidFill>
                <a:latin typeface="Public Sans Medium" pitchFamily="2" charset="77"/>
              </a:defRPr>
            </a:lvl1pPr>
          </a:lstStyle>
          <a:p>
            <a:pPr lvl="0"/>
            <a:r>
              <a:rPr lang="en-US"/>
              <a:t>Subhead is Public Sans Medium 24pt.</a:t>
            </a:r>
          </a:p>
        </p:txBody>
      </p:sp>
      <p:sp>
        <p:nvSpPr>
          <p:cNvPr id="18" name="Text Placeholder 15">
            <a:extLst>
              <a:ext uri="{FF2B5EF4-FFF2-40B4-BE49-F238E27FC236}">
                <a16:creationId xmlns:a16="http://schemas.microsoft.com/office/drawing/2014/main" id="{F47DC24D-8BFB-4F46-AA62-7AEA30F7A4BE}"/>
              </a:ext>
            </a:extLst>
          </p:cNvPr>
          <p:cNvSpPr>
            <a:spLocks noGrp="1"/>
          </p:cNvSpPr>
          <p:nvPr>
            <p:ph type="body" sz="quarter" idx="15" hasCustomPrompt="1"/>
          </p:nvPr>
        </p:nvSpPr>
        <p:spPr>
          <a:xfrm>
            <a:off x="833438" y="2300288"/>
            <a:ext cx="7049029" cy="1388371"/>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rgbClr val="05213B"/>
                </a:solidFill>
                <a:latin typeface="Public Sans Light" pitchFamily="2" charset="77"/>
              </a:defRPr>
            </a:lvl1pPr>
          </a:lstStyle>
          <a:p>
            <a:r>
              <a:rPr lang="en-US" sz="1600">
                <a:solidFill>
                  <a:srgbClr val="05213B"/>
                </a:solidFill>
                <a:latin typeface="Public Sans Light" pitchFamily="2" charset="77"/>
                <a:cs typeface="Calibri Light" panose="020F0302020204030204" pitchFamily="34" charset="0"/>
              </a:rPr>
              <a:t>Body Copy is Public Sans Light 16pt.</a:t>
            </a:r>
            <a:endParaRPr lang="en-US" sz="2400">
              <a:solidFill>
                <a:srgbClr val="05213B"/>
              </a:solidFill>
              <a:latin typeface="Public Sans Light" pitchFamily="2" charset="77"/>
              <a:cs typeface="Calibri Light" panose="020F0302020204030204" pitchFamily="34" charset="0"/>
            </a:endParaRPr>
          </a:p>
        </p:txBody>
      </p:sp>
      <p:sp>
        <p:nvSpPr>
          <p:cNvPr id="8" name="Slide Number Placeholder 4">
            <a:extLst>
              <a:ext uri="{FF2B5EF4-FFF2-40B4-BE49-F238E27FC236}">
                <a16:creationId xmlns:a16="http://schemas.microsoft.com/office/drawing/2014/main" id="{80530DBD-F23C-442C-9503-58132267ED6F}"/>
              </a:ext>
            </a:extLst>
          </p:cNvPr>
          <p:cNvSpPr txBox="1">
            <a:spLocks/>
          </p:cNvSpPr>
          <p:nvPr userDrawn="1"/>
        </p:nvSpPr>
        <p:spPr>
          <a:xfrm>
            <a:off x="11543252" y="6102350"/>
            <a:ext cx="3947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B87F2C8-9A36-4FCF-A011-7FF04C0DAA10}" type="slidenum">
              <a:rPr lang="en-US" smtClean="0"/>
              <a:pPr algn="ctr"/>
              <a:t>‹#›</a:t>
            </a:fld>
            <a:endParaRPr lang="en-US" dirty="0"/>
          </a:p>
        </p:txBody>
      </p:sp>
    </p:spTree>
    <p:extLst>
      <p:ext uri="{BB962C8B-B14F-4D97-AF65-F5344CB8AC3E}">
        <p14:creationId xmlns:p14="http://schemas.microsoft.com/office/powerpoint/2010/main" val="12869677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ransition 01">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EA72ED5-7F2B-334F-81B7-EAA4813FA3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4" name="Text Placeholder 13">
            <a:extLst>
              <a:ext uri="{FF2B5EF4-FFF2-40B4-BE49-F238E27FC236}">
                <a16:creationId xmlns:a16="http://schemas.microsoft.com/office/drawing/2014/main" id="{0F6F3EB0-0643-6C41-87D9-5D3CFB55CC45}"/>
              </a:ext>
            </a:extLst>
          </p:cNvPr>
          <p:cNvSpPr>
            <a:spLocks noGrp="1"/>
          </p:cNvSpPr>
          <p:nvPr>
            <p:ph type="body" sz="quarter" idx="10" hasCustomPrompt="1"/>
          </p:nvPr>
        </p:nvSpPr>
        <p:spPr>
          <a:xfrm>
            <a:off x="0" y="2653471"/>
            <a:ext cx="12192000" cy="1083698"/>
          </a:xfrm>
          <a:prstGeom prst="rect">
            <a:avLst/>
          </a:prstGeom>
        </p:spPr>
        <p:txBody>
          <a:bodyPr>
            <a:normAutofit/>
          </a:bodyPr>
          <a:lstStyle>
            <a:lvl1pPr marL="0" indent="0" algn="ctr">
              <a:buNone/>
              <a:defRPr sz="7200" b="0" i="0">
                <a:solidFill>
                  <a:schemeClr val="bg1"/>
                </a:solidFill>
                <a:latin typeface="Blacker Display Med" panose="02000503080000020003" pitchFamily="2" charset="0"/>
              </a:defRPr>
            </a:lvl1pPr>
          </a:lstStyle>
          <a:p>
            <a:pPr lvl="0"/>
            <a:r>
              <a:rPr lang="en-US"/>
              <a:t>Section Divider 72pt.</a:t>
            </a:r>
          </a:p>
        </p:txBody>
      </p:sp>
    </p:spTree>
    <p:extLst>
      <p:ext uri="{BB962C8B-B14F-4D97-AF65-F5344CB8AC3E}">
        <p14:creationId xmlns:p14="http://schemas.microsoft.com/office/powerpoint/2010/main" val="33893164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ransition 0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4BA8C7-7EB5-0B4E-9DC7-8129848065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4" name="Text Placeholder 13">
            <a:extLst>
              <a:ext uri="{FF2B5EF4-FFF2-40B4-BE49-F238E27FC236}">
                <a16:creationId xmlns:a16="http://schemas.microsoft.com/office/drawing/2014/main" id="{0F6F3EB0-0643-6C41-87D9-5D3CFB55CC45}"/>
              </a:ext>
            </a:extLst>
          </p:cNvPr>
          <p:cNvSpPr>
            <a:spLocks noGrp="1"/>
          </p:cNvSpPr>
          <p:nvPr>
            <p:ph type="body" sz="quarter" idx="10" hasCustomPrompt="1"/>
          </p:nvPr>
        </p:nvSpPr>
        <p:spPr>
          <a:xfrm>
            <a:off x="0" y="2653471"/>
            <a:ext cx="12192000" cy="1083698"/>
          </a:xfrm>
          <a:prstGeom prst="rect">
            <a:avLst/>
          </a:prstGeom>
        </p:spPr>
        <p:txBody>
          <a:bodyPr>
            <a:normAutofit/>
          </a:bodyPr>
          <a:lstStyle>
            <a:lvl1pPr marL="0" indent="0" algn="ctr">
              <a:buNone/>
              <a:defRPr sz="7200" b="0" i="0">
                <a:solidFill>
                  <a:schemeClr val="bg1"/>
                </a:solidFill>
                <a:latin typeface="Blacker Display Med" panose="02000503080000020003" pitchFamily="2" charset="0"/>
              </a:defRPr>
            </a:lvl1pPr>
          </a:lstStyle>
          <a:p>
            <a:pPr lvl="0"/>
            <a:r>
              <a:rPr lang="en-US"/>
              <a:t>Section Divider 72pt.</a:t>
            </a:r>
          </a:p>
        </p:txBody>
      </p:sp>
    </p:spTree>
    <p:extLst>
      <p:ext uri="{BB962C8B-B14F-4D97-AF65-F5344CB8AC3E}">
        <p14:creationId xmlns:p14="http://schemas.microsoft.com/office/powerpoint/2010/main" val="1642532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ransition 0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D4CA9C-9F65-F540-A66C-B651399A644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4" name="Text Placeholder 13">
            <a:extLst>
              <a:ext uri="{FF2B5EF4-FFF2-40B4-BE49-F238E27FC236}">
                <a16:creationId xmlns:a16="http://schemas.microsoft.com/office/drawing/2014/main" id="{0F6F3EB0-0643-6C41-87D9-5D3CFB55CC45}"/>
              </a:ext>
            </a:extLst>
          </p:cNvPr>
          <p:cNvSpPr>
            <a:spLocks noGrp="1"/>
          </p:cNvSpPr>
          <p:nvPr>
            <p:ph type="body" sz="quarter" idx="10" hasCustomPrompt="1"/>
          </p:nvPr>
        </p:nvSpPr>
        <p:spPr>
          <a:xfrm>
            <a:off x="0" y="2653471"/>
            <a:ext cx="12192000" cy="1083698"/>
          </a:xfrm>
          <a:prstGeom prst="rect">
            <a:avLst/>
          </a:prstGeom>
        </p:spPr>
        <p:txBody>
          <a:bodyPr>
            <a:normAutofit/>
          </a:bodyPr>
          <a:lstStyle>
            <a:lvl1pPr marL="0" indent="0" algn="ctr">
              <a:buNone/>
              <a:defRPr sz="7200" b="0" i="0">
                <a:solidFill>
                  <a:schemeClr val="bg1"/>
                </a:solidFill>
                <a:latin typeface="Blacker Display Med" panose="02000503080000020003" pitchFamily="2" charset="0"/>
              </a:defRPr>
            </a:lvl1pPr>
          </a:lstStyle>
          <a:p>
            <a:pPr lvl="0"/>
            <a:r>
              <a:rPr lang="en-US"/>
              <a:t>Section Divider 72pt.</a:t>
            </a:r>
          </a:p>
        </p:txBody>
      </p:sp>
    </p:spTree>
    <p:extLst>
      <p:ext uri="{BB962C8B-B14F-4D97-AF65-F5344CB8AC3E}">
        <p14:creationId xmlns:p14="http://schemas.microsoft.com/office/powerpoint/2010/main" val="16084582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ransition 0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52CAF0-A1D6-CA4F-AAAC-EF92B8F8BD8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4" name="Text Placeholder 13">
            <a:extLst>
              <a:ext uri="{FF2B5EF4-FFF2-40B4-BE49-F238E27FC236}">
                <a16:creationId xmlns:a16="http://schemas.microsoft.com/office/drawing/2014/main" id="{0F6F3EB0-0643-6C41-87D9-5D3CFB55CC45}"/>
              </a:ext>
            </a:extLst>
          </p:cNvPr>
          <p:cNvSpPr>
            <a:spLocks noGrp="1"/>
          </p:cNvSpPr>
          <p:nvPr>
            <p:ph type="body" sz="quarter" idx="10" hasCustomPrompt="1"/>
          </p:nvPr>
        </p:nvSpPr>
        <p:spPr>
          <a:xfrm>
            <a:off x="0" y="2653471"/>
            <a:ext cx="12192000" cy="1083698"/>
          </a:xfrm>
          <a:prstGeom prst="rect">
            <a:avLst/>
          </a:prstGeom>
        </p:spPr>
        <p:txBody>
          <a:bodyPr>
            <a:normAutofit/>
          </a:bodyPr>
          <a:lstStyle>
            <a:lvl1pPr marL="0" indent="0" algn="ctr">
              <a:buNone/>
              <a:defRPr sz="7200" b="0" i="0">
                <a:solidFill>
                  <a:schemeClr val="bg1"/>
                </a:solidFill>
                <a:latin typeface="Blacker Display Med" panose="02000503080000020003" pitchFamily="2" charset="0"/>
              </a:defRPr>
            </a:lvl1pPr>
          </a:lstStyle>
          <a:p>
            <a:pPr lvl="0"/>
            <a:r>
              <a:rPr lang="en-US"/>
              <a:t>Section Divider 72pt.</a:t>
            </a:r>
          </a:p>
        </p:txBody>
      </p:sp>
    </p:spTree>
    <p:extLst>
      <p:ext uri="{BB962C8B-B14F-4D97-AF65-F5344CB8AC3E}">
        <p14:creationId xmlns:p14="http://schemas.microsoft.com/office/powerpoint/2010/main" val="21318728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ransition 06">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B718E8-F68B-9F45-A5FA-AA6A8741A3B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4" name="Text Placeholder 13">
            <a:extLst>
              <a:ext uri="{FF2B5EF4-FFF2-40B4-BE49-F238E27FC236}">
                <a16:creationId xmlns:a16="http://schemas.microsoft.com/office/drawing/2014/main" id="{0F6F3EB0-0643-6C41-87D9-5D3CFB55CC45}"/>
              </a:ext>
            </a:extLst>
          </p:cNvPr>
          <p:cNvSpPr>
            <a:spLocks noGrp="1"/>
          </p:cNvSpPr>
          <p:nvPr>
            <p:ph type="body" sz="quarter" idx="10" hasCustomPrompt="1"/>
          </p:nvPr>
        </p:nvSpPr>
        <p:spPr>
          <a:xfrm>
            <a:off x="0" y="2653471"/>
            <a:ext cx="12192000" cy="1083698"/>
          </a:xfrm>
          <a:prstGeom prst="rect">
            <a:avLst/>
          </a:prstGeom>
        </p:spPr>
        <p:txBody>
          <a:bodyPr>
            <a:normAutofit/>
          </a:bodyPr>
          <a:lstStyle>
            <a:lvl1pPr marL="0" indent="0" algn="ctr">
              <a:buNone/>
              <a:defRPr sz="7200" b="0" i="0">
                <a:solidFill>
                  <a:schemeClr val="bg1"/>
                </a:solidFill>
                <a:latin typeface="Blacker Display Med" panose="02000503080000020003" pitchFamily="2" charset="0"/>
              </a:defRPr>
            </a:lvl1pPr>
          </a:lstStyle>
          <a:p>
            <a:pPr lvl="0"/>
            <a:r>
              <a:rPr lang="en-US"/>
              <a:t>Section Divider 72pt.</a:t>
            </a:r>
          </a:p>
        </p:txBody>
      </p:sp>
    </p:spTree>
    <p:extLst>
      <p:ext uri="{BB962C8B-B14F-4D97-AF65-F5344CB8AC3E}">
        <p14:creationId xmlns:p14="http://schemas.microsoft.com/office/powerpoint/2010/main" val="4210292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resent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C3B38B-DF2D-316A-2694-16EC4730D510}"/>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2467" y="0"/>
            <a:ext cx="12187065" cy="6858000"/>
          </a:xfrm>
          <a:prstGeom prst="rect">
            <a:avLst/>
          </a:prstGeom>
        </p:spPr>
      </p:pic>
      <p:sp>
        <p:nvSpPr>
          <p:cNvPr id="21" name="Text Placeholder 15">
            <a:extLst>
              <a:ext uri="{FF2B5EF4-FFF2-40B4-BE49-F238E27FC236}">
                <a16:creationId xmlns:a16="http://schemas.microsoft.com/office/drawing/2014/main" id="{FD800275-7CE1-7747-9E3E-C229CD6D2000}"/>
              </a:ext>
            </a:extLst>
          </p:cNvPr>
          <p:cNvSpPr>
            <a:spLocks noGrp="1"/>
          </p:cNvSpPr>
          <p:nvPr>
            <p:ph type="body" sz="quarter" idx="12" hasCustomPrompt="1"/>
          </p:nvPr>
        </p:nvSpPr>
        <p:spPr>
          <a:xfrm>
            <a:off x="838827" y="2782205"/>
            <a:ext cx="6091939" cy="366712"/>
          </a:xfrm>
          <a:prstGeom prst="rect">
            <a:avLst/>
          </a:prstGeom>
        </p:spPr>
        <p:txBody>
          <a:bodyPr>
            <a:normAutofit/>
          </a:bodyPr>
          <a:lstStyle>
            <a:lvl1pPr marL="0" indent="0">
              <a:buNone/>
              <a:defRPr sz="1600" b="0" i="0">
                <a:solidFill>
                  <a:schemeClr val="bg1"/>
                </a:solidFill>
                <a:latin typeface="Public Sans Light"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2" name="Text Placeholder 19">
            <a:extLst>
              <a:ext uri="{FF2B5EF4-FFF2-40B4-BE49-F238E27FC236}">
                <a16:creationId xmlns:a16="http://schemas.microsoft.com/office/drawing/2014/main" id="{5353825D-6B14-764D-ACB8-647556D65AF4}"/>
              </a:ext>
            </a:extLst>
          </p:cNvPr>
          <p:cNvSpPr>
            <a:spLocks noGrp="1"/>
          </p:cNvSpPr>
          <p:nvPr>
            <p:ph type="body" sz="quarter" idx="11" hasCustomPrompt="1"/>
          </p:nvPr>
        </p:nvSpPr>
        <p:spPr>
          <a:xfrm>
            <a:off x="838827" y="2025292"/>
            <a:ext cx="6232525" cy="798421"/>
          </a:xfrm>
          <a:prstGeom prst="rect">
            <a:avLst/>
          </a:prstGeom>
        </p:spPr>
        <p:txBody>
          <a:bodyPr anchor="ctr">
            <a:noAutofit/>
          </a:bodyPr>
          <a:lstStyle>
            <a:lvl1pPr marL="0" indent="0">
              <a:lnSpc>
                <a:spcPts val="4580"/>
              </a:lnSpc>
              <a:buNone/>
              <a:defRPr sz="4800" b="0" i="0">
                <a:solidFill>
                  <a:srgbClr val="EFAC21"/>
                </a:solidFill>
                <a:latin typeface="Blacker Pro Display Medium" pitchFamily="2" charset="0"/>
              </a:defRPr>
            </a:lvl1pPr>
          </a:lstStyle>
          <a:p>
            <a:pPr>
              <a:lnSpc>
                <a:spcPts val="5480"/>
              </a:lnSpc>
            </a:pPr>
            <a:r>
              <a:rPr lang="en-US" sz="5400">
                <a:solidFill>
                  <a:srgbClr val="B70404"/>
                </a:solidFill>
                <a:latin typeface="Blacker Display Med" panose="02000503080000020003" pitchFamily="2" charset="0"/>
              </a:rPr>
              <a:t>First Last Name</a:t>
            </a:r>
          </a:p>
        </p:txBody>
      </p:sp>
    </p:spTree>
    <p:extLst>
      <p:ext uri="{BB962C8B-B14F-4D97-AF65-F5344CB8AC3E}">
        <p14:creationId xmlns:p14="http://schemas.microsoft.com/office/powerpoint/2010/main" val="35834297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 You 0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BF947A-5B3E-0948-A8E3-CEFAB4CB189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4C9F4AD8-C6ED-E447-B8FE-3654EFF90AAF}"/>
              </a:ext>
            </a:extLst>
          </p:cNvPr>
          <p:cNvSpPr txBox="1"/>
          <p:nvPr userDrawn="1"/>
        </p:nvSpPr>
        <p:spPr>
          <a:xfrm>
            <a:off x="630591" y="2936784"/>
            <a:ext cx="5951096" cy="829073"/>
          </a:xfrm>
          <a:prstGeom prst="rect">
            <a:avLst/>
          </a:prstGeom>
          <a:noFill/>
        </p:spPr>
        <p:txBody>
          <a:bodyPr wrap="square" rtlCol="0">
            <a:spAutoFit/>
          </a:bodyPr>
          <a:lstStyle/>
          <a:p>
            <a:pPr>
              <a:lnSpc>
                <a:spcPts val="5480"/>
              </a:lnSpc>
            </a:pPr>
            <a:r>
              <a:rPr lang="en-US" sz="5400" b="0" i="0" dirty="0">
                <a:solidFill>
                  <a:srgbClr val="B70404"/>
                </a:solidFill>
                <a:latin typeface="Blacker Display Med" panose="02000503080000020003" pitchFamily="2" charset="0"/>
              </a:rPr>
              <a:t>Thank you.</a:t>
            </a:r>
          </a:p>
        </p:txBody>
      </p:sp>
      <p:sp>
        <p:nvSpPr>
          <p:cNvPr id="12" name="Text Placeholder 11">
            <a:extLst>
              <a:ext uri="{FF2B5EF4-FFF2-40B4-BE49-F238E27FC236}">
                <a16:creationId xmlns:a16="http://schemas.microsoft.com/office/drawing/2014/main" id="{CDCD9063-359F-404E-AE26-FD682A5D44C7}"/>
              </a:ext>
            </a:extLst>
          </p:cNvPr>
          <p:cNvSpPr>
            <a:spLocks noGrp="1"/>
          </p:cNvSpPr>
          <p:nvPr>
            <p:ph type="body" sz="quarter" idx="10" hasCustomPrompt="1"/>
          </p:nvPr>
        </p:nvSpPr>
        <p:spPr>
          <a:xfrm>
            <a:off x="630238" y="3789045"/>
            <a:ext cx="5465762" cy="417513"/>
          </a:xfrm>
          <a:prstGeom prst="rect">
            <a:avLst/>
          </a:prstGeom>
        </p:spPr>
        <p:txBody>
          <a:bodyPr>
            <a:normAutofit/>
          </a:bodyPr>
          <a:lstStyle>
            <a:lvl1pPr marL="0" indent="0">
              <a:buNone/>
              <a:defRPr sz="1600" b="0" i="0">
                <a:latin typeface="Public Sans Light" pitchFamily="2" charset="77"/>
              </a:defRPr>
            </a:lvl1pPr>
          </a:lstStyle>
          <a:p>
            <a:pPr lvl="0"/>
            <a:r>
              <a:rPr lang="en-US"/>
              <a:t>Name // Title</a:t>
            </a:r>
          </a:p>
        </p:txBody>
      </p:sp>
      <p:pic>
        <p:nvPicPr>
          <p:cNvPr id="11" name="Picture 10">
            <a:extLst>
              <a:ext uri="{FF2B5EF4-FFF2-40B4-BE49-F238E27FC236}">
                <a16:creationId xmlns:a16="http://schemas.microsoft.com/office/drawing/2014/main" id="{F8438741-98C2-EC4A-9473-19E3E2BF25D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6973" y="5091762"/>
            <a:ext cx="1625600" cy="876300"/>
          </a:xfrm>
          <a:prstGeom prst="rect">
            <a:avLst/>
          </a:prstGeom>
        </p:spPr>
      </p:pic>
    </p:spTree>
    <p:extLst>
      <p:ext uri="{BB962C8B-B14F-4D97-AF65-F5344CB8AC3E}">
        <p14:creationId xmlns:p14="http://schemas.microsoft.com/office/powerpoint/2010/main" val="15092803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2674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300" b="0" i="0">
                <a:solidFill>
                  <a:schemeClr val="bg1"/>
                </a:solidFill>
                <a:latin typeface="Blacker Display Med"/>
                <a:cs typeface="Blacker Display Med"/>
              </a:defRPr>
            </a:lvl1pPr>
          </a:lstStyle>
          <a:p>
            <a:endParaRPr/>
          </a:p>
        </p:txBody>
      </p:sp>
      <p:sp>
        <p:nvSpPr>
          <p:cNvPr id="3" name="Holder 3"/>
          <p:cNvSpPr>
            <a:spLocks noGrp="1"/>
          </p:cNvSpPr>
          <p:nvPr>
            <p:ph type="body" idx="1"/>
          </p:nvPr>
        </p:nvSpPr>
        <p:spPr/>
        <p:txBody>
          <a:bodyPr lIns="0" tIns="0" rIns="0" bIns="0"/>
          <a:lstStyle>
            <a:lvl1pPr>
              <a:defRPr sz="1600" b="0" i="0">
                <a:solidFill>
                  <a:srgbClr val="06203B"/>
                </a:solidFill>
                <a:latin typeface="Public Sans Medium"/>
                <a:cs typeface="Public Sans Medium"/>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2/28/2023</a:t>
            </a:fld>
            <a:endParaRPr lang="en-US" dirty="0"/>
          </a:p>
        </p:txBody>
      </p:sp>
      <p:sp>
        <p:nvSpPr>
          <p:cNvPr id="6" name="Holder 6"/>
          <p:cNvSpPr>
            <a:spLocks noGrp="1"/>
          </p:cNvSpPr>
          <p:nvPr>
            <p:ph type="sldNum" sz="quarter" idx="7"/>
          </p:nvPr>
        </p:nvSpPr>
        <p:spPr/>
        <p:txBody>
          <a:bodyPr lIns="0" tIns="0" rIns="0" bIns="0"/>
          <a:lstStyle>
            <a:lvl1pPr>
              <a:defRPr sz="1200" b="0" i="0">
                <a:solidFill>
                  <a:srgbClr val="888888"/>
                </a:solidFill>
                <a:latin typeface="Public Sans Light"/>
                <a:cs typeface="Public Sans Light"/>
              </a:defRPr>
            </a:lvl1pPr>
          </a:lstStyle>
          <a:p>
            <a:pPr marL="38100">
              <a:lnSpc>
                <a:spcPct val="100000"/>
              </a:lnSpc>
              <a:spcBef>
                <a:spcPts val="215"/>
              </a:spcBef>
            </a:pPr>
            <a:fld id="{81D60167-4931-47E6-BA6A-407CBD079E47}" type="slidenum">
              <a:rPr dirty="0"/>
              <a:t>‹#›</a:t>
            </a:fld>
            <a:endParaRPr dirty="0"/>
          </a:p>
        </p:txBody>
      </p:sp>
    </p:spTree>
    <p:extLst>
      <p:ext uri="{BB962C8B-B14F-4D97-AF65-F5344CB8AC3E}">
        <p14:creationId xmlns:p14="http://schemas.microsoft.com/office/powerpoint/2010/main" val="694969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lrg bod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2E7B4F-A12A-4736-52F2-574469D8F5C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2467" y="0"/>
            <a:ext cx="12187065" cy="6857999"/>
          </a:xfrm>
          <a:prstGeom prst="rect">
            <a:avLst/>
          </a:prstGeom>
        </p:spPr>
      </p:pic>
      <p:sp>
        <p:nvSpPr>
          <p:cNvPr id="4" name="Rectangle 3">
            <a:extLst>
              <a:ext uri="{FF2B5EF4-FFF2-40B4-BE49-F238E27FC236}">
                <a16:creationId xmlns:a16="http://schemas.microsoft.com/office/drawing/2014/main" id="{4B71CA84-064C-0846-7F3D-8DDC65F865F6}"/>
              </a:ext>
            </a:extLst>
          </p:cNvPr>
          <p:cNvSpPr/>
          <p:nvPr userDrawn="1"/>
        </p:nvSpPr>
        <p:spPr>
          <a:xfrm>
            <a:off x="431427" y="664282"/>
            <a:ext cx="9576173" cy="336161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dirty="0"/>
          </a:p>
        </p:txBody>
      </p:sp>
      <p:sp>
        <p:nvSpPr>
          <p:cNvPr id="8" name="Rounded Rectangle 7">
            <a:extLst>
              <a:ext uri="{FF2B5EF4-FFF2-40B4-BE49-F238E27FC236}">
                <a16:creationId xmlns:a16="http://schemas.microsoft.com/office/drawing/2014/main" id="{9A794014-66A0-D628-C8BF-28071707EAFC}"/>
              </a:ext>
            </a:extLst>
          </p:cNvPr>
          <p:cNvSpPr/>
          <p:nvPr userDrawn="1"/>
        </p:nvSpPr>
        <p:spPr>
          <a:xfrm>
            <a:off x="739431" y="1990165"/>
            <a:ext cx="10519120" cy="4353791"/>
          </a:xfrm>
          <a:prstGeom prst="roundRect">
            <a:avLst>
              <a:gd name="adj" fmla="val 3999"/>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21544496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566223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199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369245-3603-BDB9-64B3-D03DBCF034B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2467" y="0"/>
            <a:ext cx="12187065" cy="6857999"/>
          </a:xfrm>
          <a:prstGeom prst="rect">
            <a:avLst/>
          </a:prstGeom>
        </p:spPr>
      </p:pic>
      <p:sp>
        <p:nvSpPr>
          <p:cNvPr id="4" name="Rectangle 3">
            <a:extLst>
              <a:ext uri="{FF2B5EF4-FFF2-40B4-BE49-F238E27FC236}">
                <a16:creationId xmlns:a16="http://schemas.microsoft.com/office/drawing/2014/main" id="{045ABBA3-6F96-A4A5-7CA3-14468125BD1F}"/>
              </a:ext>
            </a:extLst>
          </p:cNvPr>
          <p:cNvSpPr/>
          <p:nvPr userDrawn="1"/>
        </p:nvSpPr>
        <p:spPr>
          <a:xfrm>
            <a:off x="256458" y="3497867"/>
            <a:ext cx="4750488" cy="28335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dirty="0"/>
          </a:p>
        </p:txBody>
      </p:sp>
      <p:sp>
        <p:nvSpPr>
          <p:cNvPr id="5" name="Rounded Rectangle 4">
            <a:extLst>
              <a:ext uri="{FF2B5EF4-FFF2-40B4-BE49-F238E27FC236}">
                <a16:creationId xmlns:a16="http://schemas.microsoft.com/office/drawing/2014/main" id="{8B979D82-C280-C0B9-CB6B-636F38BD5D43}"/>
              </a:ext>
            </a:extLst>
          </p:cNvPr>
          <p:cNvSpPr/>
          <p:nvPr userDrawn="1"/>
        </p:nvSpPr>
        <p:spPr>
          <a:xfrm>
            <a:off x="3851305" y="777113"/>
            <a:ext cx="6502930" cy="5166040"/>
          </a:xfrm>
          <a:prstGeom prst="roundRect">
            <a:avLst>
              <a:gd name="adj" fmla="val 3999"/>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6" name="Text Placeholder 15">
            <a:extLst>
              <a:ext uri="{FF2B5EF4-FFF2-40B4-BE49-F238E27FC236}">
                <a16:creationId xmlns:a16="http://schemas.microsoft.com/office/drawing/2014/main" id="{6E088B51-0E60-614D-B5CB-C93471DD6666}"/>
              </a:ext>
            </a:extLst>
          </p:cNvPr>
          <p:cNvSpPr>
            <a:spLocks noGrp="1"/>
          </p:cNvSpPr>
          <p:nvPr>
            <p:ph type="body" sz="quarter" idx="13" hasCustomPrompt="1"/>
          </p:nvPr>
        </p:nvSpPr>
        <p:spPr>
          <a:xfrm>
            <a:off x="6015317" y="1315275"/>
            <a:ext cx="3832523" cy="829967"/>
          </a:xfrm>
          <a:prstGeom prst="rect">
            <a:avLst/>
          </a:prstGeom>
        </p:spPr>
        <p:txBody>
          <a:bodyPr>
            <a:normAutofit/>
          </a:bodyPr>
          <a:lstStyle>
            <a:lvl1pPr marL="0" indent="0">
              <a:lnSpc>
                <a:spcPct val="100000"/>
              </a:lnSpc>
              <a:buNone/>
              <a:defRPr sz="4800" b="0" i="0">
                <a:solidFill>
                  <a:srgbClr val="B70404"/>
                </a:solidFill>
                <a:latin typeface="Blacker Display Med" panose="02000503080000020003" pitchFamily="2" charset="0"/>
              </a:defRPr>
            </a:lvl1pPr>
          </a:lstStyle>
          <a:p>
            <a:pPr lvl="0"/>
            <a:r>
              <a:rPr lang="en-US" sz="4800">
                <a:solidFill>
                  <a:srgbClr val="C00000"/>
                </a:solidFill>
                <a:latin typeface="Blacker Display" panose="02000503080000020003" pitchFamily="2" charset="0"/>
              </a:rPr>
              <a:t>Agenda</a:t>
            </a:r>
            <a:endParaRPr lang="en-US"/>
          </a:p>
        </p:txBody>
      </p:sp>
      <p:sp>
        <p:nvSpPr>
          <p:cNvPr id="18" name="Text Placeholder 15">
            <a:extLst>
              <a:ext uri="{FF2B5EF4-FFF2-40B4-BE49-F238E27FC236}">
                <a16:creationId xmlns:a16="http://schemas.microsoft.com/office/drawing/2014/main" id="{F47DC24D-8BFB-4F46-AA62-7AEA30F7A4BE}"/>
              </a:ext>
            </a:extLst>
          </p:cNvPr>
          <p:cNvSpPr>
            <a:spLocks noGrp="1"/>
          </p:cNvSpPr>
          <p:nvPr>
            <p:ph type="body" sz="quarter" idx="15" hasCustomPrompt="1"/>
          </p:nvPr>
        </p:nvSpPr>
        <p:spPr>
          <a:xfrm>
            <a:off x="6039820" y="2263339"/>
            <a:ext cx="3877533" cy="2981014"/>
          </a:xfrm>
          <a:prstGeom prst="rect">
            <a:avLst/>
          </a:prstGeom>
        </p:spPr>
        <p:txBody>
          <a:bodyPr>
            <a:noAutofit/>
          </a:bodyPr>
          <a:lstStyle>
            <a:lvl1pPr marL="285750" marR="0" indent="-285750" algn="l" defTabSz="914400" rtl="0" eaLnBrk="1" fontAlgn="auto" latinLnBrk="0" hangingPunct="1">
              <a:lnSpc>
                <a:spcPct val="90000"/>
              </a:lnSpc>
              <a:spcBef>
                <a:spcPts val="1000"/>
              </a:spcBef>
              <a:spcAft>
                <a:spcPts val="0"/>
              </a:spcAft>
              <a:buClrTx/>
              <a:buSzTx/>
              <a:buFontTx/>
              <a:buBlip>
                <a:blip r:embed="rId3"/>
              </a:buBlip>
              <a:tabLst/>
              <a:defRPr sz="1800" b="0" i="0">
                <a:solidFill>
                  <a:srgbClr val="05213B"/>
                </a:solidFill>
                <a:latin typeface="Public Sans Light" pitchFamily="2" charset="77"/>
              </a:defRPr>
            </a:lvl1pPr>
          </a:lstStyle>
          <a:p>
            <a:r>
              <a:rPr lang="en-US" sz="1600">
                <a:solidFill>
                  <a:srgbClr val="05213B"/>
                </a:solidFill>
                <a:latin typeface="Public Sans Light" pitchFamily="2" charset="77"/>
                <a:cs typeface="Calibri Light" panose="020F0302020204030204" pitchFamily="34" charset="0"/>
              </a:rPr>
              <a:t>Body Copy is Public Sans Light 18pt.</a:t>
            </a:r>
            <a:endParaRPr lang="en-US" sz="2400">
              <a:solidFill>
                <a:srgbClr val="05213B"/>
              </a:solidFill>
              <a:latin typeface="Public Sans Light" pitchFamily="2" charset="77"/>
              <a:cs typeface="Calibri Light" panose="020F0302020204030204" pitchFamily="34" charset="0"/>
            </a:endParaRPr>
          </a:p>
        </p:txBody>
      </p:sp>
    </p:spTree>
    <p:extLst>
      <p:ext uri="{BB962C8B-B14F-4D97-AF65-F5344CB8AC3E}">
        <p14:creationId xmlns:p14="http://schemas.microsoft.com/office/powerpoint/2010/main" val="3668254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2E7B4F-A12A-4736-52F2-574469D8F5C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2467" y="0"/>
            <a:ext cx="12187065" cy="6857999"/>
          </a:xfrm>
          <a:prstGeom prst="rect">
            <a:avLst/>
          </a:prstGeom>
        </p:spPr>
      </p:pic>
      <p:sp>
        <p:nvSpPr>
          <p:cNvPr id="6" name="Rectangle 5">
            <a:extLst>
              <a:ext uri="{FF2B5EF4-FFF2-40B4-BE49-F238E27FC236}">
                <a16:creationId xmlns:a16="http://schemas.microsoft.com/office/drawing/2014/main" id="{14BDD808-68CF-8677-64B7-1DEE7E98B9CC}"/>
              </a:ext>
            </a:extLst>
          </p:cNvPr>
          <p:cNvSpPr/>
          <p:nvPr userDrawn="1"/>
        </p:nvSpPr>
        <p:spPr>
          <a:xfrm>
            <a:off x="431427" y="664282"/>
            <a:ext cx="9331138" cy="33420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dirty="0"/>
          </a:p>
        </p:txBody>
      </p:sp>
      <p:sp>
        <p:nvSpPr>
          <p:cNvPr id="4" name="Rectangle 3">
            <a:extLst>
              <a:ext uri="{FF2B5EF4-FFF2-40B4-BE49-F238E27FC236}">
                <a16:creationId xmlns:a16="http://schemas.microsoft.com/office/drawing/2014/main" id="{0C133F2F-F66D-2F7B-4FCE-C0B624B6AE77}"/>
              </a:ext>
            </a:extLst>
          </p:cNvPr>
          <p:cNvSpPr/>
          <p:nvPr userDrawn="1"/>
        </p:nvSpPr>
        <p:spPr>
          <a:xfrm>
            <a:off x="1721224" y="3065929"/>
            <a:ext cx="9731345" cy="2420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dirty="0"/>
          </a:p>
        </p:txBody>
      </p:sp>
      <p:sp>
        <p:nvSpPr>
          <p:cNvPr id="5" name="Rounded Rectangle 4">
            <a:extLst>
              <a:ext uri="{FF2B5EF4-FFF2-40B4-BE49-F238E27FC236}">
                <a16:creationId xmlns:a16="http://schemas.microsoft.com/office/drawing/2014/main" id="{D8072CE9-7C8B-4842-78E9-C0F89347802C}"/>
              </a:ext>
            </a:extLst>
          </p:cNvPr>
          <p:cNvSpPr/>
          <p:nvPr userDrawn="1"/>
        </p:nvSpPr>
        <p:spPr>
          <a:xfrm>
            <a:off x="739430" y="2519081"/>
            <a:ext cx="10511275" cy="2662519"/>
          </a:xfrm>
          <a:prstGeom prst="roundRect">
            <a:avLst>
              <a:gd name="adj" fmla="val 3999"/>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2114208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anking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BC3F7F-619F-5A8D-C9E6-651BFF6F9392}"/>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2468" y="0"/>
            <a:ext cx="12187063" cy="6857999"/>
          </a:xfrm>
          <a:prstGeom prst="rect">
            <a:avLst/>
          </a:prstGeom>
        </p:spPr>
      </p:pic>
      <p:pic>
        <p:nvPicPr>
          <p:cNvPr id="24" name="Picture 23">
            <a:extLst>
              <a:ext uri="{FF2B5EF4-FFF2-40B4-BE49-F238E27FC236}">
                <a16:creationId xmlns:a16="http://schemas.microsoft.com/office/drawing/2014/main" id="{1F119D12-1F51-B016-5859-A0D693F023D5}"/>
              </a:ext>
            </a:extLst>
          </p:cNvPr>
          <p:cNvPicPr>
            <a:picLocks noChangeAspect="1"/>
          </p:cNvPicPr>
          <p:nvPr userDrawn="1"/>
        </p:nvPicPr>
        <p:blipFill>
          <a:blip r:embed="rId3"/>
          <a:stretch>
            <a:fillRect/>
          </a:stretch>
        </p:blipFill>
        <p:spPr>
          <a:xfrm>
            <a:off x="1429871" y="820656"/>
            <a:ext cx="7772400" cy="4361072"/>
          </a:xfrm>
          <a:prstGeom prst="rect">
            <a:avLst/>
          </a:prstGeom>
        </p:spPr>
      </p:pic>
      <p:sp>
        <p:nvSpPr>
          <p:cNvPr id="12" name="Rectangle 11">
            <a:extLst>
              <a:ext uri="{FF2B5EF4-FFF2-40B4-BE49-F238E27FC236}">
                <a16:creationId xmlns:a16="http://schemas.microsoft.com/office/drawing/2014/main" id="{1BD33FE8-5037-5A84-13BB-3279B9C1B9FD}"/>
              </a:ext>
            </a:extLst>
          </p:cNvPr>
          <p:cNvSpPr/>
          <p:nvPr userDrawn="1"/>
        </p:nvSpPr>
        <p:spPr>
          <a:xfrm>
            <a:off x="1246094" y="4760259"/>
            <a:ext cx="9883745" cy="10892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dirty="0"/>
          </a:p>
        </p:txBody>
      </p:sp>
      <p:pic>
        <p:nvPicPr>
          <p:cNvPr id="11" name="Picture 10">
            <a:extLst>
              <a:ext uri="{FF2B5EF4-FFF2-40B4-BE49-F238E27FC236}">
                <a16:creationId xmlns:a16="http://schemas.microsoft.com/office/drawing/2014/main" id="{89618436-9EDE-C216-8963-03900B6D49AB}"/>
              </a:ext>
            </a:extLst>
          </p:cNvPr>
          <p:cNvPicPr>
            <a:picLocks noChangeAspect="1"/>
          </p:cNvPicPr>
          <p:nvPr userDrawn="1"/>
        </p:nvPicPr>
        <p:blipFill>
          <a:blip r:embed="rId4"/>
          <a:stretch>
            <a:fillRect/>
          </a:stretch>
        </p:blipFill>
        <p:spPr>
          <a:xfrm>
            <a:off x="847165" y="4532838"/>
            <a:ext cx="6163080" cy="982761"/>
          </a:xfrm>
          <a:prstGeom prst="rect">
            <a:avLst/>
          </a:prstGeom>
        </p:spPr>
      </p:pic>
    </p:spTree>
    <p:extLst>
      <p:ext uri="{BB962C8B-B14F-4D97-AF65-F5344CB8AC3E}">
        <p14:creationId xmlns:p14="http://schemas.microsoft.com/office/powerpoint/2010/main" val="3798351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is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18C958-9C38-C1B1-74D1-A303FE4E7335}"/>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2467" y="0"/>
            <a:ext cx="12187065" cy="6857999"/>
          </a:xfrm>
          <a:prstGeom prst="rect">
            <a:avLst/>
          </a:prstGeom>
        </p:spPr>
      </p:pic>
      <p:sp>
        <p:nvSpPr>
          <p:cNvPr id="2" name="Rectangle 1">
            <a:extLst>
              <a:ext uri="{FF2B5EF4-FFF2-40B4-BE49-F238E27FC236}">
                <a16:creationId xmlns:a16="http://schemas.microsoft.com/office/drawing/2014/main" id="{15B5B8FC-4366-0597-26BD-27BEE440E946}"/>
              </a:ext>
            </a:extLst>
          </p:cNvPr>
          <p:cNvSpPr/>
          <p:nvPr userDrawn="1"/>
        </p:nvSpPr>
        <p:spPr>
          <a:xfrm>
            <a:off x="815789" y="664282"/>
            <a:ext cx="8275048" cy="568335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dirty="0"/>
          </a:p>
        </p:txBody>
      </p:sp>
      <p:sp>
        <p:nvSpPr>
          <p:cNvPr id="3" name="Rounded Rectangle 2">
            <a:extLst>
              <a:ext uri="{FF2B5EF4-FFF2-40B4-BE49-F238E27FC236}">
                <a16:creationId xmlns:a16="http://schemas.microsoft.com/office/drawing/2014/main" id="{E6EE0CC7-524E-D4BD-0AE6-958FA57F3998}"/>
              </a:ext>
            </a:extLst>
          </p:cNvPr>
          <p:cNvSpPr/>
          <p:nvPr userDrawn="1"/>
        </p:nvSpPr>
        <p:spPr>
          <a:xfrm>
            <a:off x="1031357" y="3429000"/>
            <a:ext cx="9154633" cy="2674088"/>
          </a:xfrm>
          <a:prstGeom prst="roundRect">
            <a:avLst>
              <a:gd name="adj" fmla="val 3999"/>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3" name="Text Placeholder 19">
            <a:extLst>
              <a:ext uri="{FF2B5EF4-FFF2-40B4-BE49-F238E27FC236}">
                <a16:creationId xmlns:a16="http://schemas.microsoft.com/office/drawing/2014/main" id="{F40B96E9-E303-D28B-F135-5B690B7CE76E}"/>
              </a:ext>
            </a:extLst>
          </p:cNvPr>
          <p:cNvSpPr>
            <a:spLocks noGrp="1"/>
          </p:cNvSpPr>
          <p:nvPr>
            <p:ph type="body" sz="quarter" idx="11" hasCustomPrompt="1"/>
          </p:nvPr>
        </p:nvSpPr>
        <p:spPr>
          <a:xfrm>
            <a:off x="1371600" y="997320"/>
            <a:ext cx="7878726" cy="798421"/>
          </a:xfrm>
          <a:prstGeom prst="rect">
            <a:avLst/>
          </a:prstGeom>
        </p:spPr>
        <p:txBody>
          <a:bodyPr anchor="ctr">
            <a:noAutofit/>
          </a:bodyPr>
          <a:lstStyle>
            <a:lvl1pPr marL="0" indent="0">
              <a:lnSpc>
                <a:spcPts val="4580"/>
              </a:lnSpc>
              <a:buNone/>
              <a:defRPr sz="4800" b="0" i="0">
                <a:solidFill>
                  <a:schemeClr val="bg1"/>
                </a:solidFill>
                <a:latin typeface="Blacker Display Med" panose="02000503080000020003" pitchFamily="2" charset="0"/>
              </a:defRPr>
            </a:lvl1pPr>
          </a:lstStyle>
          <a:p>
            <a:pPr>
              <a:lnSpc>
                <a:spcPts val="5480"/>
              </a:lnSpc>
            </a:pPr>
            <a:r>
              <a:rPr lang="en-US" sz="5400">
                <a:solidFill>
                  <a:srgbClr val="B70404"/>
                </a:solidFill>
                <a:latin typeface="Blacker Display Med" panose="02000503080000020003" pitchFamily="2" charset="0"/>
              </a:rPr>
              <a:t>Accomplished faculty</a:t>
            </a:r>
          </a:p>
        </p:txBody>
      </p:sp>
    </p:spTree>
    <p:extLst>
      <p:ext uri="{BB962C8B-B14F-4D97-AF65-F5344CB8AC3E}">
        <p14:creationId xmlns:p14="http://schemas.microsoft.com/office/powerpoint/2010/main" val="3771068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ursing-ExpectAlongWa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18C958-9C38-C1B1-74D1-A303FE4E7335}"/>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2467" y="1"/>
            <a:ext cx="12187065" cy="6857999"/>
          </a:xfrm>
          <a:prstGeom prst="rect">
            <a:avLst/>
          </a:prstGeom>
        </p:spPr>
      </p:pic>
      <p:pic>
        <p:nvPicPr>
          <p:cNvPr id="7" name="Picture 6">
            <a:extLst>
              <a:ext uri="{FF2B5EF4-FFF2-40B4-BE49-F238E27FC236}">
                <a16:creationId xmlns:a16="http://schemas.microsoft.com/office/drawing/2014/main" id="{3BAD949E-3E4F-2964-B6D1-58C6F654634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5815753"/>
            <a:ext cx="7772400" cy="537946"/>
          </a:xfrm>
          <a:prstGeom prst="rect">
            <a:avLst/>
          </a:prstGeom>
        </p:spPr>
      </p:pic>
      <p:sp>
        <p:nvSpPr>
          <p:cNvPr id="11" name="Rectangle 10">
            <a:extLst>
              <a:ext uri="{FF2B5EF4-FFF2-40B4-BE49-F238E27FC236}">
                <a16:creationId xmlns:a16="http://schemas.microsoft.com/office/drawing/2014/main" id="{FB332A23-DF63-993B-8612-21DDBA0A8B18}"/>
              </a:ext>
            </a:extLst>
          </p:cNvPr>
          <p:cNvSpPr/>
          <p:nvPr userDrawn="1"/>
        </p:nvSpPr>
        <p:spPr>
          <a:xfrm>
            <a:off x="4141921" y="2330855"/>
            <a:ext cx="6340430" cy="2590738"/>
          </a:xfrm>
          <a:prstGeom prst="rect">
            <a:avLst/>
          </a:prstGeom>
          <a:solidFill>
            <a:srgbClr val="0A2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dirty="0"/>
          </a:p>
        </p:txBody>
      </p:sp>
      <p:sp>
        <p:nvSpPr>
          <p:cNvPr id="3" name="Rounded Rectangle 2">
            <a:extLst>
              <a:ext uri="{FF2B5EF4-FFF2-40B4-BE49-F238E27FC236}">
                <a16:creationId xmlns:a16="http://schemas.microsoft.com/office/drawing/2014/main" id="{E6EE0CC7-524E-D4BD-0AE6-958FA57F3998}"/>
              </a:ext>
            </a:extLst>
          </p:cNvPr>
          <p:cNvSpPr/>
          <p:nvPr userDrawn="1"/>
        </p:nvSpPr>
        <p:spPr>
          <a:xfrm>
            <a:off x="3811702" y="1337979"/>
            <a:ext cx="6476338" cy="3189167"/>
          </a:xfrm>
          <a:prstGeom prst="roundRect">
            <a:avLst>
              <a:gd name="adj" fmla="val 3999"/>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2" name="Picture 1">
            <a:extLst>
              <a:ext uri="{FF2B5EF4-FFF2-40B4-BE49-F238E27FC236}">
                <a16:creationId xmlns:a16="http://schemas.microsoft.com/office/drawing/2014/main" id="{91DA97A9-05BA-85D5-1BB2-2085704A702F}"/>
              </a:ext>
            </a:extLst>
          </p:cNvPr>
          <p:cNvPicPr>
            <a:picLocks noChangeAspect="1"/>
          </p:cNvPicPr>
          <p:nvPr userDrawn="1"/>
        </p:nvPicPr>
        <p:blipFill>
          <a:blip r:embed="rId4">
            <a:extLst>
              <a:ext uri="{28A0092B-C50C-407E-A947-70E740481C1C}">
                <a14:useLocalDpi xmlns:a14="http://schemas.microsoft.com/office/drawing/2010/main" val="0"/>
              </a:ext>
            </a:extLst>
          </a:blip>
          <a:srcRect t="5736" b="5736"/>
          <a:stretch/>
        </p:blipFill>
        <p:spPr>
          <a:xfrm>
            <a:off x="377522" y="363703"/>
            <a:ext cx="3851578" cy="5114598"/>
          </a:xfrm>
          <a:prstGeom prst="rect">
            <a:avLst/>
          </a:prstGeom>
        </p:spPr>
      </p:pic>
      <p:sp>
        <p:nvSpPr>
          <p:cNvPr id="6" name="Rectangle 5">
            <a:extLst>
              <a:ext uri="{FF2B5EF4-FFF2-40B4-BE49-F238E27FC236}">
                <a16:creationId xmlns:a16="http://schemas.microsoft.com/office/drawing/2014/main" id="{A6F1167D-2DB6-A987-B3ED-E67A1C2516F1}"/>
              </a:ext>
            </a:extLst>
          </p:cNvPr>
          <p:cNvSpPr/>
          <p:nvPr userDrawn="1"/>
        </p:nvSpPr>
        <p:spPr>
          <a:xfrm>
            <a:off x="4217670" y="609632"/>
            <a:ext cx="6264680" cy="1721223"/>
          </a:xfrm>
          <a:prstGeom prst="rect">
            <a:avLst/>
          </a:prstGeom>
          <a:solidFill>
            <a:srgbClr val="EFAC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dirty="0">
              <a:solidFill>
                <a:schemeClr val="bg1"/>
              </a:solidFill>
            </a:endParaRPr>
          </a:p>
        </p:txBody>
      </p:sp>
      <p:sp>
        <p:nvSpPr>
          <p:cNvPr id="13" name="Text Placeholder 19">
            <a:extLst>
              <a:ext uri="{FF2B5EF4-FFF2-40B4-BE49-F238E27FC236}">
                <a16:creationId xmlns:a16="http://schemas.microsoft.com/office/drawing/2014/main" id="{F40B96E9-E303-D28B-F135-5B690B7CE76E}"/>
              </a:ext>
            </a:extLst>
          </p:cNvPr>
          <p:cNvSpPr>
            <a:spLocks noGrp="1"/>
          </p:cNvSpPr>
          <p:nvPr>
            <p:ph type="body" sz="quarter" idx="11" hasCustomPrompt="1"/>
          </p:nvPr>
        </p:nvSpPr>
        <p:spPr>
          <a:xfrm>
            <a:off x="4503420" y="1137987"/>
            <a:ext cx="6956612" cy="798421"/>
          </a:xfrm>
          <a:prstGeom prst="rect">
            <a:avLst/>
          </a:prstGeom>
        </p:spPr>
        <p:txBody>
          <a:bodyPr anchor="ctr">
            <a:noAutofit/>
          </a:bodyPr>
          <a:lstStyle>
            <a:lvl1pPr marL="0" indent="0">
              <a:lnSpc>
                <a:spcPts val="4580"/>
              </a:lnSpc>
              <a:buNone/>
              <a:defRPr sz="4800" b="0" i="0">
                <a:solidFill>
                  <a:schemeClr val="bg1"/>
                </a:solidFill>
                <a:latin typeface="Blacker Display Med" panose="02000503080000020003" pitchFamily="2" charset="0"/>
              </a:defRPr>
            </a:lvl1pPr>
          </a:lstStyle>
          <a:p>
            <a:pPr>
              <a:lnSpc>
                <a:spcPts val="5480"/>
              </a:lnSpc>
            </a:pPr>
            <a:r>
              <a:rPr lang="en-US" sz="5400">
                <a:solidFill>
                  <a:srgbClr val="B70404"/>
                </a:solidFill>
                <a:latin typeface="Blacker Display Med" panose="02000503080000020003" pitchFamily="2" charset="0"/>
              </a:rPr>
              <a:t>What you can expect along the way</a:t>
            </a:r>
          </a:p>
        </p:txBody>
      </p:sp>
    </p:spTree>
    <p:extLst>
      <p:ext uri="{BB962C8B-B14F-4D97-AF65-F5344CB8AC3E}">
        <p14:creationId xmlns:p14="http://schemas.microsoft.com/office/powerpoint/2010/main" val="60299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0BEC6F-8E90-0AD0-05FD-780CEA0A65E5}"/>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2468" y="0"/>
            <a:ext cx="12187063" cy="6857999"/>
          </a:xfrm>
          <a:prstGeom prst="rect">
            <a:avLst/>
          </a:prstGeom>
        </p:spPr>
      </p:pic>
      <p:sp>
        <p:nvSpPr>
          <p:cNvPr id="4" name="Rectangle 3">
            <a:extLst>
              <a:ext uri="{FF2B5EF4-FFF2-40B4-BE49-F238E27FC236}">
                <a16:creationId xmlns:a16="http://schemas.microsoft.com/office/drawing/2014/main" id="{1964EC68-6443-C242-CD09-838DE3B16ECE}"/>
              </a:ext>
            </a:extLst>
          </p:cNvPr>
          <p:cNvSpPr/>
          <p:nvPr userDrawn="1"/>
        </p:nvSpPr>
        <p:spPr>
          <a:xfrm>
            <a:off x="815789" y="664282"/>
            <a:ext cx="7578911" cy="17920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dirty="0"/>
          </a:p>
        </p:txBody>
      </p:sp>
      <p:sp>
        <p:nvSpPr>
          <p:cNvPr id="3" name="Rounded Rectangle 2">
            <a:extLst>
              <a:ext uri="{FF2B5EF4-FFF2-40B4-BE49-F238E27FC236}">
                <a16:creationId xmlns:a16="http://schemas.microsoft.com/office/drawing/2014/main" id="{E6EE0CC7-524E-D4BD-0AE6-958FA57F3998}"/>
              </a:ext>
            </a:extLst>
          </p:cNvPr>
          <p:cNvSpPr/>
          <p:nvPr userDrawn="1"/>
        </p:nvSpPr>
        <p:spPr>
          <a:xfrm>
            <a:off x="1488141" y="1752601"/>
            <a:ext cx="8435788" cy="3429000"/>
          </a:xfrm>
          <a:prstGeom prst="roundRect">
            <a:avLst>
              <a:gd name="adj" fmla="val 3999"/>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 name="Rectangle 5">
            <a:extLst>
              <a:ext uri="{FF2B5EF4-FFF2-40B4-BE49-F238E27FC236}">
                <a16:creationId xmlns:a16="http://schemas.microsoft.com/office/drawing/2014/main" id="{A6F1167D-2DB6-A987-B3ED-E67A1C2516F1}"/>
              </a:ext>
            </a:extLst>
          </p:cNvPr>
          <p:cNvSpPr/>
          <p:nvPr userDrawn="1"/>
        </p:nvSpPr>
        <p:spPr>
          <a:xfrm>
            <a:off x="1246094" y="4760259"/>
            <a:ext cx="9883745" cy="108921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dirty="0"/>
          </a:p>
        </p:txBody>
      </p:sp>
      <p:pic>
        <p:nvPicPr>
          <p:cNvPr id="9" name="Picture 8">
            <a:extLst>
              <a:ext uri="{FF2B5EF4-FFF2-40B4-BE49-F238E27FC236}">
                <a16:creationId xmlns:a16="http://schemas.microsoft.com/office/drawing/2014/main" id="{DB4426BC-7566-F5C1-EA8A-EA783983C259}"/>
              </a:ext>
            </a:extLst>
          </p:cNvPr>
          <p:cNvPicPr>
            <a:picLocks noChangeAspect="1"/>
          </p:cNvPicPr>
          <p:nvPr userDrawn="1"/>
        </p:nvPicPr>
        <p:blipFill>
          <a:blip r:embed="rId3"/>
          <a:stretch>
            <a:fillRect/>
          </a:stretch>
        </p:blipFill>
        <p:spPr>
          <a:xfrm>
            <a:off x="847165" y="4525743"/>
            <a:ext cx="4692031" cy="989856"/>
          </a:xfrm>
          <a:prstGeom prst="rect">
            <a:avLst/>
          </a:prstGeom>
        </p:spPr>
      </p:pic>
    </p:spTree>
    <p:extLst>
      <p:ext uri="{BB962C8B-B14F-4D97-AF65-F5344CB8AC3E}">
        <p14:creationId xmlns:p14="http://schemas.microsoft.com/office/powerpoint/2010/main" val="162379165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075726-027A-49A3-B0A7-8276E3661B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1979751"/>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92" r:id="rId3"/>
    <p:sldLayoutId id="2147483668" r:id="rId4"/>
    <p:sldLayoutId id="2147483664" r:id="rId5"/>
    <p:sldLayoutId id="2147483665" r:id="rId6"/>
    <p:sldLayoutId id="2147483685" r:id="rId7"/>
    <p:sldLayoutId id="2147483687" r:id="rId8"/>
    <p:sldLayoutId id="2147483666" r:id="rId9"/>
    <p:sldLayoutId id="2147483686" r:id="rId10"/>
    <p:sldLayoutId id="2147483688" r:id="rId11"/>
    <p:sldLayoutId id="2147483690" r:id="rId12"/>
    <p:sldLayoutId id="2147483695" r:id="rId13"/>
    <p:sldLayoutId id="2147483693" r:id="rId14"/>
    <p:sldLayoutId id="2147483696" r:id="rId15"/>
    <p:sldLayoutId id="2147483691" r:id="rId16"/>
    <p:sldLayoutId id="2147483697" r:id="rId17"/>
    <p:sldLayoutId id="2147483689" r:id="rId18"/>
    <p:sldLayoutId id="2147483694" r:id="rId19"/>
    <p:sldLayoutId id="2147483675" r:id="rId20"/>
    <p:sldLayoutId id="2147483667" r:id="rId21"/>
    <p:sldLayoutId id="2147483669" r:id="rId22"/>
    <p:sldLayoutId id="2147483670" r:id="rId23"/>
    <p:sldLayoutId id="2147483671" r:id="rId24"/>
    <p:sldLayoutId id="2147483672" r:id="rId25"/>
    <p:sldLayoutId id="2147483673" r:id="rId26"/>
    <p:sldLayoutId id="2147483674" r:id="rId27"/>
    <p:sldLayoutId id="2147483676" r:id="rId28"/>
    <p:sldLayoutId id="2147483677" r:id="rId29"/>
    <p:sldLayoutId id="2147483681" r:id="rId30"/>
    <p:sldLayoutId id="2147483682" r:id="rId31"/>
    <p:sldLayoutId id="2147483684" r:id="rId32"/>
    <p:sldLayoutId id="2147483698" r:id="rId33"/>
    <p:sldLayoutId id="2147483699" r:id="rId34"/>
    <p:sldLayoutId id="2147483700" r:id="rId3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image" Target="../media/image40.sv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42.svg"/></Relationships>
</file>

<file path=ppt/slides/_rels/slide16.xml.rels><?xml version="1.0" encoding="UTF-8" standalone="yes"?>
<Relationships xmlns="http://schemas.openxmlformats.org/package/2006/relationships"><Relationship Id="rId3" Type="http://schemas.openxmlformats.org/officeDocument/2006/relationships/hyperlink" Target="https://ace.edu/tuition-and-admissions/grants-scholarships/"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20.xml.rels><?xml version="1.0" encoding="UTF-8" standalone="yes"?>
<Relationships xmlns="http://schemas.openxmlformats.org/package/2006/relationships"><Relationship Id="rId3" Type="http://schemas.openxmlformats.org/officeDocument/2006/relationships/hyperlink" Target="mailto:hospitalpayments@uky.edu" TargetMode="External"/><Relationship Id="rId2" Type="http://schemas.openxmlformats.org/officeDocument/2006/relationships/notesSlide" Target="../notesSlides/notesSlide19.xml"/><Relationship Id="rId1" Type="http://schemas.openxmlformats.org/officeDocument/2006/relationships/slideLayout" Target="../slideLayouts/slideLayout35.xml"/><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hyperlink" Target="mailto:hospitalpayments@uky.edu" TargetMode="External"/><Relationship Id="rId2" Type="http://schemas.openxmlformats.org/officeDocument/2006/relationships/notesSlide" Target="../notesSlides/notesSlide20.xml"/><Relationship Id="rId1" Type="http://schemas.openxmlformats.org/officeDocument/2006/relationships/slideLayout" Target="../slideLayouts/slideLayout35.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hyperlink" Target="mailto:marianne.schmeling@ace.edu" TargetMode="External"/><Relationship Id="rId7" Type="http://schemas.openxmlformats.org/officeDocument/2006/relationships/image" Target="../media/image49.sv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emf"/><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FF8810-C8A0-D9B9-2E0A-EFC1E39B1E7A}"/>
              </a:ext>
            </a:extLst>
          </p:cNvPr>
          <p:cNvSpPr>
            <a:spLocks noGrp="1"/>
          </p:cNvSpPr>
          <p:nvPr>
            <p:ph type="body" sz="quarter" idx="10"/>
          </p:nvPr>
        </p:nvSpPr>
        <p:spPr/>
        <p:txBody>
          <a:bodyPr/>
          <a:lstStyle/>
          <a:p>
            <a:r>
              <a:rPr lang="en-US" dirty="0"/>
              <a:t>February 23, 2023</a:t>
            </a:r>
          </a:p>
        </p:txBody>
      </p:sp>
      <p:sp>
        <p:nvSpPr>
          <p:cNvPr id="4" name="Text Placeholder 3">
            <a:extLst>
              <a:ext uri="{FF2B5EF4-FFF2-40B4-BE49-F238E27FC236}">
                <a16:creationId xmlns:a16="http://schemas.microsoft.com/office/drawing/2014/main" id="{01CF0F5B-5A72-46D2-FC8D-13985329FAB3}"/>
              </a:ext>
            </a:extLst>
          </p:cNvPr>
          <p:cNvSpPr>
            <a:spLocks noGrp="1"/>
          </p:cNvSpPr>
          <p:nvPr>
            <p:ph type="body" sz="quarter" idx="12"/>
          </p:nvPr>
        </p:nvSpPr>
        <p:spPr/>
        <p:txBody>
          <a:bodyPr/>
          <a:lstStyle/>
          <a:p>
            <a:r>
              <a:rPr lang="en-US" dirty="0"/>
              <a:t>Marianne Schmeling, MA</a:t>
            </a:r>
          </a:p>
          <a:p>
            <a:endParaRPr lang="en-US" dirty="0"/>
          </a:p>
        </p:txBody>
      </p:sp>
      <p:sp>
        <p:nvSpPr>
          <p:cNvPr id="3" name="Text Placeholder 2">
            <a:extLst>
              <a:ext uri="{FF2B5EF4-FFF2-40B4-BE49-F238E27FC236}">
                <a16:creationId xmlns:a16="http://schemas.microsoft.com/office/drawing/2014/main" id="{D1CEE8F4-8387-C096-9E02-77A91835DB7C}"/>
              </a:ext>
            </a:extLst>
          </p:cNvPr>
          <p:cNvSpPr>
            <a:spLocks noGrp="1"/>
          </p:cNvSpPr>
          <p:nvPr>
            <p:ph type="body" sz="quarter" idx="11"/>
          </p:nvPr>
        </p:nvSpPr>
        <p:spPr>
          <a:xfrm>
            <a:off x="639363" y="2134050"/>
            <a:ext cx="6232525" cy="1789021"/>
          </a:xfrm>
        </p:spPr>
        <p:txBody>
          <a:bodyPr/>
          <a:lstStyle/>
          <a:p>
            <a:r>
              <a:rPr lang="en-US" dirty="0">
                <a:solidFill>
                  <a:srgbClr val="EFAC21"/>
                </a:solidFill>
                <a:latin typeface="Blacker Display" panose="02000503080000020003" pitchFamily="2" charset="0"/>
              </a:rPr>
              <a:t>Online EdD or EdS</a:t>
            </a:r>
          </a:p>
        </p:txBody>
      </p:sp>
      <p:pic>
        <p:nvPicPr>
          <p:cNvPr id="1026" name="Picture 2">
            <a:extLst>
              <a:ext uri="{FF2B5EF4-FFF2-40B4-BE49-F238E27FC236}">
                <a16:creationId xmlns:a16="http://schemas.microsoft.com/office/drawing/2014/main" id="{2AB54FEF-E09D-49EF-B271-297A89C9ED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71437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6911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8B3F9B-16AE-9C49-A5A4-A9D731007C76}"/>
              </a:ext>
            </a:extLst>
          </p:cNvPr>
          <p:cNvSpPr>
            <a:spLocks noGrp="1"/>
          </p:cNvSpPr>
          <p:nvPr>
            <p:ph type="body" sz="quarter" idx="4294967295"/>
          </p:nvPr>
        </p:nvSpPr>
        <p:spPr>
          <a:xfrm>
            <a:off x="833438" y="1058138"/>
            <a:ext cx="8832944" cy="838200"/>
          </a:xfrm>
        </p:spPr>
        <p:txBody>
          <a:bodyPr>
            <a:normAutofit/>
          </a:bodyPr>
          <a:lstStyle/>
          <a:p>
            <a:pPr marL="0" indent="0">
              <a:buNone/>
            </a:pPr>
            <a:r>
              <a:rPr lang="en-US" sz="4000" dirty="0">
                <a:solidFill>
                  <a:schemeClr val="bg1"/>
                </a:solidFill>
                <a:latin typeface="Blacker Display Med" panose="02000503080000020003" pitchFamily="50" charset="0"/>
              </a:rPr>
              <a:t>What’s best for your career?</a:t>
            </a:r>
          </a:p>
        </p:txBody>
      </p:sp>
      <p:sp>
        <p:nvSpPr>
          <p:cNvPr id="4" name="Text Placeholder 3">
            <a:extLst>
              <a:ext uri="{FF2B5EF4-FFF2-40B4-BE49-F238E27FC236}">
                <a16:creationId xmlns:a16="http://schemas.microsoft.com/office/drawing/2014/main" id="{65A4A690-AFE2-2645-803D-BF35947C5FD7}"/>
              </a:ext>
            </a:extLst>
          </p:cNvPr>
          <p:cNvSpPr>
            <a:spLocks noGrp="1"/>
          </p:cNvSpPr>
          <p:nvPr>
            <p:ph type="body" sz="quarter" idx="4294967295"/>
          </p:nvPr>
        </p:nvSpPr>
        <p:spPr>
          <a:xfrm>
            <a:off x="1201271" y="2253566"/>
            <a:ext cx="3626474" cy="510899"/>
          </a:xfrm>
          <a:ln>
            <a:noFill/>
          </a:ln>
        </p:spPr>
        <p:txBody>
          <a:bodyPr vert="horz" lIns="91440" tIns="45720" rIns="91440" bIns="45720" rtlCol="0" anchor="t">
            <a:noAutofit/>
          </a:bodyPr>
          <a:lstStyle/>
          <a:p>
            <a:pPr marL="0" indent="0">
              <a:lnSpc>
                <a:spcPct val="100000"/>
              </a:lnSpc>
              <a:spcBef>
                <a:spcPts val="0"/>
              </a:spcBef>
              <a:spcAft>
                <a:spcPts val="1800"/>
              </a:spcAft>
              <a:buNone/>
              <a:defRPr/>
            </a:pPr>
            <a:r>
              <a:rPr lang="en-US" sz="2400" kern="0" dirty="0">
                <a:solidFill>
                  <a:srgbClr val="C00000"/>
                </a:solidFill>
                <a:latin typeface="Public Sans Medium"/>
                <a:ea typeface="Arial" charset="0"/>
                <a:cs typeface="Arial"/>
              </a:rPr>
              <a:t>Ed.D. Programs</a:t>
            </a:r>
            <a:endParaRPr lang="en-US" dirty="0">
              <a:solidFill>
                <a:srgbClr val="C00000"/>
              </a:solidFill>
              <a:latin typeface="+mn-lt"/>
            </a:endParaRPr>
          </a:p>
        </p:txBody>
      </p:sp>
      <p:sp>
        <p:nvSpPr>
          <p:cNvPr id="12" name="TextBox 11">
            <a:extLst>
              <a:ext uri="{FF2B5EF4-FFF2-40B4-BE49-F238E27FC236}">
                <a16:creationId xmlns:a16="http://schemas.microsoft.com/office/drawing/2014/main" id="{0A610BB2-29C2-0E44-9849-382683C2C19A}"/>
              </a:ext>
            </a:extLst>
          </p:cNvPr>
          <p:cNvSpPr txBox="1"/>
          <p:nvPr/>
        </p:nvSpPr>
        <p:spPr>
          <a:xfrm>
            <a:off x="1017524" y="2927945"/>
            <a:ext cx="3626474" cy="1894905"/>
          </a:xfrm>
          <a:prstGeom prst="rect">
            <a:avLst/>
          </a:prstGeom>
          <a:noFill/>
        </p:spPr>
        <p:txBody>
          <a:bodyPr wrap="square" lIns="91440" tIns="45720" rIns="91440" bIns="45720" numCol="1" rtlCol="0" anchor="t">
            <a:noAutofit/>
          </a:bodyPr>
          <a:lstStyle/>
          <a:p>
            <a:pPr marL="182880" lvl="1">
              <a:spcAft>
                <a:spcPts val="600"/>
              </a:spcAft>
              <a:defRPr/>
            </a:pPr>
            <a:r>
              <a:rPr lang="en-US" sz="3600" kern="0" dirty="0">
                <a:solidFill>
                  <a:schemeClr val="accent1"/>
                </a:solidFill>
                <a:latin typeface="+mj-lt"/>
                <a:ea typeface="Arial" charset="0"/>
                <a:cs typeface="Arial"/>
              </a:rPr>
              <a:t>$23,914 </a:t>
            </a:r>
          </a:p>
          <a:p>
            <a:pPr marL="468630" lvl="1" indent="-285750">
              <a:spcAft>
                <a:spcPts val="600"/>
              </a:spcAft>
              <a:buBlip>
                <a:blip r:embed="rId3"/>
              </a:buBlip>
              <a:defRPr/>
            </a:pPr>
            <a:r>
              <a:rPr lang="en-US" kern="0" dirty="0">
                <a:solidFill>
                  <a:srgbClr val="05213B"/>
                </a:solidFill>
                <a:latin typeface="Public Sans Light"/>
                <a:ea typeface="Arial" charset="0"/>
                <a:cs typeface="Arial"/>
              </a:rPr>
              <a:t>36 months</a:t>
            </a:r>
          </a:p>
          <a:p>
            <a:pPr marL="468630" lvl="1" indent="-285750">
              <a:spcAft>
                <a:spcPts val="600"/>
              </a:spcAft>
              <a:buBlip>
                <a:blip r:embed="rId3"/>
              </a:buBlip>
              <a:defRPr/>
            </a:pPr>
            <a:r>
              <a:rPr lang="en-US" kern="0" dirty="0">
                <a:solidFill>
                  <a:srgbClr val="05213B"/>
                </a:solidFill>
                <a:latin typeface="Public Sans Light"/>
                <a:ea typeface="Arial" charset="0"/>
                <a:cs typeface="Arial"/>
              </a:rPr>
              <a:t>64 credits</a:t>
            </a:r>
          </a:p>
          <a:p>
            <a:pPr marL="468630" lvl="1" indent="-285750">
              <a:spcAft>
                <a:spcPts val="600"/>
              </a:spcAft>
              <a:buBlip>
                <a:blip r:embed="rId3"/>
              </a:buBlip>
              <a:defRPr/>
            </a:pPr>
            <a:r>
              <a:rPr lang="en-US" kern="0" dirty="0">
                <a:solidFill>
                  <a:srgbClr val="05213B"/>
                </a:solidFill>
                <a:latin typeface="Public Sans Light"/>
                <a:ea typeface="Arial" charset="0"/>
                <a:cs typeface="Arial"/>
              </a:rPr>
              <a:t>Master’s degree or higher</a:t>
            </a:r>
          </a:p>
          <a:p>
            <a:pPr marL="468630" lvl="1" indent="-285750">
              <a:spcAft>
                <a:spcPts val="600"/>
              </a:spcAft>
              <a:buBlip>
                <a:blip r:embed="rId3"/>
              </a:buBlip>
              <a:defRPr/>
            </a:pPr>
            <a:r>
              <a:rPr lang="en-US" kern="0" dirty="0">
                <a:solidFill>
                  <a:srgbClr val="05213B"/>
                </a:solidFill>
                <a:latin typeface="Public Sans Light"/>
                <a:ea typeface="Arial" charset="0"/>
                <a:cs typeface="Arial"/>
              </a:rPr>
              <a:t>Guided dissertation</a:t>
            </a:r>
          </a:p>
        </p:txBody>
      </p:sp>
      <p:sp>
        <p:nvSpPr>
          <p:cNvPr id="3" name="Text Placeholder 3">
            <a:extLst>
              <a:ext uri="{FF2B5EF4-FFF2-40B4-BE49-F238E27FC236}">
                <a16:creationId xmlns:a16="http://schemas.microsoft.com/office/drawing/2014/main" id="{0A0ACE72-F34B-597F-9031-7C9FA7A66D20}"/>
              </a:ext>
            </a:extLst>
          </p:cNvPr>
          <p:cNvSpPr txBox="1">
            <a:spLocks/>
          </p:cNvSpPr>
          <p:nvPr/>
        </p:nvSpPr>
        <p:spPr>
          <a:xfrm>
            <a:off x="5762639" y="2253566"/>
            <a:ext cx="3626474" cy="510899"/>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800"/>
              </a:spcAft>
              <a:buFont typeface="Arial" panose="020B0604020202020204" pitchFamily="34" charset="0"/>
              <a:buNone/>
              <a:defRPr/>
            </a:pPr>
            <a:r>
              <a:rPr lang="en-US" sz="2400" kern="0" dirty="0">
                <a:solidFill>
                  <a:srgbClr val="C00000"/>
                </a:solidFill>
                <a:latin typeface="Public Sans Medium"/>
                <a:ea typeface="Arial" charset="0"/>
                <a:cs typeface="Arial"/>
              </a:rPr>
              <a:t>Ed.S. Programs</a:t>
            </a:r>
            <a:endParaRPr lang="en-US" dirty="0">
              <a:solidFill>
                <a:srgbClr val="C00000"/>
              </a:solidFill>
            </a:endParaRPr>
          </a:p>
        </p:txBody>
      </p:sp>
      <p:sp>
        <p:nvSpPr>
          <p:cNvPr id="5" name="TextBox 4">
            <a:extLst>
              <a:ext uri="{FF2B5EF4-FFF2-40B4-BE49-F238E27FC236}">
                <a16:creationId xmlns:a16="http://schemas.microsoft.com/office/drawing/2014/main" id="{9C1D25E4-9511-5B81-907E-D0751F0743E4}"/>
              </a:ext>
            </a:extLst>
          </p:cNvPr>
          <p:cNvSpPr txBox="1"/>
          <p:nvPr/>
        </p:nvSpPr>
        <p:spPr>
          <a:xfrm>
            <a:off x="5578891" y="2927945"/>
            <a:ext cx="3689799" cy="2117880"/>
          </a:xfrm>
          <a:prstGeom prst="rect">
            <a:avLst/>
          </a:prstGeom>
          <a:noFill/>
        </p:spPr>
        <p:txBody>
          <a:bodyPr wrap="square" lIns="91440" tIns="45720" rIns="91440" bIns="45720" numCol="1" rtlCol="0" anchor="t">
            <a:noAutofit/>
          </a:bodyPr>
          <a:lstStyle/>
          <a:p>
            <a:pPr marL="182880" marR="0" lvl="1" indent="0" algn="l" defTabSz="914400" rtl="0" eaLnBrk="1" fontAlgn="auto" latinLnBrk="0" hangingPunct="1">
              <a:lnSpc>
                <a:spcPct val="100000"/>
              </a:lnSpc>
              <a:spcBef>
                <a:spcPts val="0"/>
              </a:spcBef>
              <a:spcAft>
                <a:spcPts val="600"/>
              </a:spcAft>
              <a:buClrTx/>
              <a:buSzTx/>
              <a:buFontTx/>
              <a:buNone/>
              <a:tabLst/>
              <a:defRPr/>
            </a:pPr>
            <a:r>
              <a:rPr kumimoji="0" lang="en-US" sz="3600" b="0" i="0" u="none" strike="noStrike" kern="0" cap="none" spc="0" normalizeH="0" baseline="0" noProof="0" dirty="0">
                <a:ln>
                  <a:noFill/>
                </a:ln>
                <a:solidFill>
                  <a:srgbClr val="B60404"/>
                </a:solidFill>
                <a:effectLst/>
                <a:uLnTx/>
                <a:uFillTx/>
                <a:latin typeface="+mj-lt"/>
                <a:ea typeface="Arial" charset="0"/>
                <a:cs typeface="Arial"/>
              </a:rPr>
              <a:t>$12,184 </a:t>
            </a:r>
          </a:p>
          <a:p>
            <a:pPr marL="468630" lvl="1" indent="-285750">
              <a:spcAft>
                <a:spcPts val="600"/>
              </a:spcAft>
              <a:buBlip>
                <a:blip r:embed="rId3"/>
              </a:buBlip>
              <a:defRPr/>
            </a:pPr>
            <a:r>
              <a:rPr lang="en-US" kern="0" dirty="0">
                <a:solidFill>
                  <a:srgbClr val="05213B"/>
                </a:solidFill>
                <a:latin typeface="Public Sans Light"/>
                <a:ea typeface="Arial" charset="0"/>
                <a:cs typeface="Arial"/>
              </a:rPr>
              <a:t>21 months</a:t>
            </a:r>
          </a:p>
          <a:p>
            <a:pPr marL="468630" lvl="1" indent="-285750">
              <a:spcAft>
                <a:spcPts val="600"/>
              </a:spcAft>
              <a:buBlip>
                <a:blip r:embed="rId3"/>
              </a:buBlip>
              <a:defRPr/>
            </a:pPr>
            <a:r>
              <a:rPr lang="en-US" kern="0" dirty="0">
                <a:solidFill>
                  <a:srgbClr val="05213B"/>
                </a:solidFill>
                <a:latin typeface="Public Sans Light"/>
                <a:ea typeface="Arial" charset="0"/>
                <a:cs typeface="Arial"/>
              </a:rPr>
              <a:t>34 credits</a:t>
            </a:r>
          </a:p>
          <a:p>
            <a:pPr marL="468630" lvl="1" indent="-285750">
              <a:spcAft>
                <a:spcPts val="600"/>
              </a:spcAft>
              <a:buBlip>
                <a:blip r:embed="rId3"/>
              </a:buBlip>
              <a:defRPr/>
            </a:pPr>
            <a:r>
              <a:rPr lang="en-US" kern="0" dirty="0">
                <a:solidFill>
                  <a:srgbClr val="05213B"/>
                </a:solidFill>
                <a:latin typeface="Public Sans Light"/>
                <a:ea typeface="Arial" charset="0"/>
                <a:cs typeface="Arial"/>
              </a:rPr>
              <a:t>Master’s degree or higher</a:t>
            </a:r>
          </a:p>
          <a:p>
            <a:pPr marL="468630" lvl="1" indent="-285750">
              <a:spcAft>
                <a:spcPts val="600"/>
              </a:spcAft>
              <a:buBlip>
                <a:blip r:embed="rId3"/>
              </a:buBlip>
              <a:defRPr/>
            </a:pPr>
            <a:r>
              <a:rPr lang="en-US" kern="0" dirty="0">
                <a:solidFill>
                  <a:srgbClr val="05213B"/>
                </a:solidFill>
                <a:latin typeface="Public Sans Light"/>
                <a:ea typeface="Arial" charset="0"/>
                <a:cs typeface="Arial"/>
              </a:rPr>
              <a:t>No dissertation required</a:t>
            </a:r>
          </a:p>
        </p:txBody>
      </p:sp>
      <p:sp>
        <p:nvSpPr>
          <p:cNvPr id="6" name="Text Placeholder 3">
            <a:extLst>
              <a:ext uri="{FF2B5EF4-FFF2-40B4-BE49-F238E27FC236}">
                <a16:creationId xmlns:a16="http://schemas.microsoft.com/office/drawing/2014/main" id="{C025DF8A-6298-C4B1-A88B-B5E3EBE2BA62}"/>
              </a:ext>
            </a:extLst>
          </p:cNvPr>
          <p:cNvSpPr txBox="1">
            <a:spLocks/>
          </p:cNvSpPr>
          <p:nvPr/>
        </p:nvSpPr>
        <p:spPr>
          <a:xfrm>
            <a:off x="1136494" y="6153592"/>
            <a:ext cx="8687128" cy="391835"/>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200" i="1" dirty="0">
                <a:solidFill>
                  <a:schemeClr val="bg1"/>
                </a:solidFill>
                <a:latin typeface="Public Sans"/>
              </a:rPr>
              <a:t>This is an estimated value of the cost for tuition and fees.</a:t>
            </a:r>
            <a:endParaRPr lang="en-US" sz="1200" i="1" dirty="0">
              <a:solidFill>
                <a:schemeClr val="bg1"/>
              </a:solidFill>
            </a:endParaRPr>
          </a:p>
        </p:txBody>
      </p:sp>
    </p:spTree>
    <p:extLst>
      <p:ext uri="{BB962C8B-B14F-4D97-AF65-F5344CB8AC3E}">
        <p14:creationId xmlns:p14="http://schemas.microsoft.com/office/powerpoint/2010/main" val="36280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
            <a:extLst>
              <a:ext uri="{FF2B5EF4-FFF2-40B4-BE49-F238E27FC236}">
                <a16:creationId xmlns:a16="http://schemas.microsoft.com/office/drawing/2014/main" id="{50363B24-F72E-8EAA-2C67-317143895D6B}"/>
              </a:ext>
            </a:extLst>
          </p:cNvPr>
          <p:cNvSpPr txBox="1">
            <a:spLocks/>
          </p:cNvSpPr>
          <p:nvPr/>
        </p:nvSpPr>
        <p:spPr>
          <a:xfrm>
            <a:off x="1180242" y="2368298"/>
            <a:ext cx="9122735" cy="83820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800" b="1" i="0" u="none" strike="noStrike" dirty="0">
                <a:solidFill>
                  <a:srgbClr val="1D7A8C"/>
                </a:solidFill>
                <a:effectLst/>
              </a:rPr>
              <a:t>Our fully online program prepares you to educate the next generation of nurses in either an academic or professional development setting.</a:t>
            </a:r>
          </a:p>
        </p:txBody>
      </p:sp>
      <p:cxnSp>
        <p:nvCxnSpPr>
          <p:cNvPr id="15" name="Straight Connector 14">
            <a:extLst>
              <a:ext uri="{FF2B5EF4-FFF2-40B4-BE49-F238E27FC236}">
                <a16:creationId xmlns:a16="http://schemas.microsoft.com/office/drawing/2014/main" id="{E16EDA87-FB6D-EE22-E5FB-940D76C46497}"/>
              </a:ext>
            </a:extLst>
          </p:cNvPr>
          <p:cNvCxnSpPr>
            <a:cxnSpLocks/>
          </p:cNvCxnSpPr>
          <p:nvPr/>
        </p:nvCxnSpPr>
        <p:spPr>
          <a:xfrm>
            <a:off x="5287587" y="3407933"/>
            <a:ext cx="0" cy="1786560"/>
          </a:xfrm>
          <a:prstGeom prst="line">
            <a:avLst/>
          </a:prstGeom>
          <a:ln w="25400" cap="rnd">
            <a:solidFill>
              <a:schemeClr val="accent3"/>
            </a:solidFill>
            <a:prstDash val="sysDot"/>
          </a:ln>
        </p:spPr>
        <p:style>
          <a:lnRef idx="2">
            <a:schemeClr val="accent4"/>
          </a:lnRef>
          <a:fillRef idx="0">
            <a:schemeClr val="accent4"/>
          </a:fillRef>
          <a:effectRef idx="1">
            <a:schemeClr val="accent4"/>
          </a:effectRef>
          <a:fontRef idx="minor">
            <a:schemeClr val="tx1"/>
          </a:fontRef>
        </p:style>
      </p:cxnSp>
      <p:sp>
        <p:nvSpPr>
          <p:cNvPr id="16" name="Text Placeholder 2">
            <a:extLst>
              <a:ext uri="{FF2B5EF4-FFF2-40B4-BE49-F238E27FC236}">
                <a16:creationId xmlns:a16="http://schemas.microsoft.com/office/drawing/2014/main" id="{D03155F8-4C6C-936B-9E36-D50D852EE213}"/>
              </a:ext>
            </a:extLst>
          </p:cNvPr>
          <p:cNvSpPr txBox="1">
            <a:spLocks/>
          </p:cNvSpPr>
          <p:nvPr/>
        </p:nvSpPr>
        <p:spPr>
          <a:xfrm>
            <a:off x="833438" y="837547"/>
            <a:ext cx="5515638" cy="3519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dirty="0"/>
              <a:t>DOCTORATE IN</a:t>
            </a:r>
          </a:p>
        </p:txBody>
      </p:sp>
      <p:sp>
        <p:nvSpPr>
          <p:cNvPr id="17" name="Text Placeholder 1">
            <a:extLst>
              <a:ext uri="{FF2B5EF4-FFF2-40B4-BE49-F238E27FC236}">
                <a16:creationId xmlns:a16="http://schemas.microsoft.com/office/drawing/2014/main" id="{AD636786-9C13-A99C-0C88-934B5D3A3BEA}"/>
              </a:ext>
            </a:extLst>
          </p:cNvPr>
          <p:cNvSpPr txBox="1">
            <a:spLocks/>
          </p:cNvSpPr>
          <p:nvPr/>
        </p:nvSpPr>
        <p:spPr>
          <a:xfrm>
            <a:off x="833438" y="1232309"/>
            <a:ext cx="8875338" cy="83820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4800" b="0" i="0" kern="1200">
                <a:solidFill>
                  <a:srgbClr val="B70404"/>
                </a:solidFill>
                <a:latin typeface="Blacker Display Med" panose="0200050308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solidFill>
                  <a:schemeClr val="bg1"/>
                </a:solidFill>
                <a:latin typeface="Blacker Display Med" panose="02000503080000020003" pitchFamily="50" charset="0"/>
              </a:rPr>
              <a:t>Nursing Education</a:t>
            </a:r>
          </a:p>
        </p:txBody>
      </p:sp>
      <p:sp>
        <p:nvSpPr>
          <p:cNvPr id="18" name="Text Placeholder 1">
            <a:extLst>
              <a:ext uri="{FF2B5EF4-FFF2-40B4-BE49-F238E27FC236}">
                <a16:creationId xmlns:a16="http://schemas.microsoft.com/office/drawing/2014/main" id="{3CA3E82A-DD90-B02A-571D-F80BA38D60C1}"/>
              </a:ext>
            </a:extLst>
          </p:cNvPr>
          <p:cNvSpPr txBox="1">
            <a:spLocks/>
          </p:cNvSpPr>
          <p:nvPr/>
        </p:nvSpPr>
        <p:spPr>
          <a:xfrm>
            <a:off x="5857317" y="3407933"/>
            <a:ext cx="2969187" cy="38396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05213B"/>
                </a:solidFill>
                <a:latin typeface="Public Sans Medium"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latin typeface="Public Sans Medium"/>
              </a:rPr>
              <a:t>Total program cost*</a:t>
            </a:r>
          </a:p>
        </p:txBody>
      </p:sp>
      <p:sp>
        <p:nvSpPr>
          <p:cNvPr id="19" name="Text Placeholder 4">
            <a:extLst>
              <a:ext uri="{FF2B5EF4-FFF2-40B4-BE49-F238E27FC236}">
                <a16:creationId xmlns:a16="http://schemas.microsoft.com/office/drawing/2014/main" id="{CCC47217-4520-C880-3025-2457FF0D02F3}"/>
              </a:ext>
            </a:extLst>
          </p:cNvPr>
          <p:cNvSpPr txBox="1">
            <a:spLocks/>
          </p:cNvSpPr>
          <p:nvPr/>
        </p:nvSpPr>
        <p:spPr>
          <a:xfrm>
            <a:off x="5878697" y="3787454"/>
            <a:ext cx="3378987" cy="816164"/>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4800" b="0" i="0" kern="1200">
                <a:solidFill>
                  <a:srgbClr val="B70404"/>
                </a:solidFill>
                <a:latin typeface="Blacker Display Med" panose="0200050308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000" baseline="30000" dirty="0">
                <a:solidFill>
                  <a:srgbClr val="C00000"/>
                </a:solidFill>
                <a:latin typeface="Blacker Display Med"/>
              </a:rPr>
              <a:t>$</a:t>
            </a:r>
            <a:r>
              <a:rPr lang="en-US" sz="6000" dirty="0">
                <a:solidFill>
                  <a:srgbClr val="C00000"/>
                </a:solidFill>
                <a:latin typeface="Blacker Display Med"/>
              </a:rPr>
              <a:t>23,914</a:t>
            </a:r>
            <a:endParaRPr lang="en-US" sz="6000" dirty="0">
              <a:solidFill>
                <a:srgbClr val="C00000"/>
              </a:solidFill>
            </a:endParaRPr>
          </a:p>
        </p:txBody>
      </p:sp>
      <p:sp>
        <p:nvSpPr>
          <p:cNvPr id="20" name="Text Placeholder 1">
            <a:extLst>
              <a:ext uri="{FF2B5EF4-FFF2-40B4-BE49-F238E27FC236}">
                <a16:creationId xmlns:a16="http://schemas.microsoft.com/office/drawing/2014/main" id="{79EE18E2-4BA8-BFF8-8A46-4CF2F4781F7B}"/>
              </a:ext>
            </a:extLst>
          </p:cNvPr>
          <p:cNvSpPr txBox="1">
            <a:spLocks/>
          </p:cNvSpPr>
          <p:nvPr/>
        </p:nvSpPr>
        <p:spPr>
          <a:xfrm>
            <a:off x="5857317" y="4680679"/>
            <a:ext cx="3400367" cy="38396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05213B"/>
                </a:solidFill>
                <a:latin typeface="Public Sans Medium"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chemeClr val="tx2"/>
                </a:solidFill>
                <a:latin typeface="Public Sans Medium"/>
              </a:rPr>
              <a:t>64 credits  |  36 months to completion</a:t>
            </a:r>
          </a:p>
        </p:txBody>
      </p:sp>
      <p:sp>
        <p:nvSpPr>
          <p:cNvPr id="21" name="Text Placeholder 1">
            <a:extLst>
              <a:ext uri="{FF2B5EF4-FFF2-40B4-BE49-F238E27FC236}">
                <a16:creationId xmlns:a16="http://schemas.microsoft.com/office/drawing/2014/main" id="{3D153179-8899-50F4-F3D5-2E051A8E1B6C}"/>
              </a:ext>
            </a:extLst>
          </p:cNvPr>
          <p:cNvSpPr txBox="1">
            <a:spLocks/>
          </p:cNvSpPr>
          <p:nvPr/>
        </p:nvSpPr>
        <p:spPr>
          <a:xfrm>
            <a:off x="1239710" y="3299588"/>
            <a:ext cx="2969187" cy="38396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05213B"/>
                </a:solidFill>
                <a:latin typeface="Public Sans Medium"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latin typeface="Public Sans Medium"/>
              </a:rPr>
              <a:t>Focus of study options</a:t>
            </a:r>
          </a:p>
        </p:txBody>
      </p:sp>
      <p:sp>
        <p:nvSpPr>
          <p:cNvPr id="22" name="TextBox 21">
            <a:extLst>
              <a:ext uri="{FF2B5EF4-FFF2-40B4-BE49-F238E27FC236}">
                <a16:creationId xmlns:a16="http://schemas.microsoft.com/office/drawing/2014/main" id="{6085B8C1-19B7-88F3-340E-CA4556F324DB}"/>
              </a:ext>
            </a:extLst>
          </p:cNvPr>
          <p:cNvSpPr txBox="1"/>
          <p:nvPr/>
        </p:nvSpPr>
        <p:spPr>
          <a:xfrm>
            <a:off x="1136494" y="3648888"/>
            <a:ext cx="4193442" cy="1545605"/>
          </a:xfrm>
          <a:prstGeom prst="rect">
            <a:avLst/>
          </a:prstGeom>
          <a:noFill/>
        </p:spPr>
        <p:txBody>
          <a:bodyPr wrap="square" lIns="91440" tIns="45720" rIns="91440" bIns="45720" numCol="1" rtlCol="0" anchor="t">
            <a:noAutofit/>
          </a:bodyPr>
          <a:lstStyle/>
          <a:p>
            <a:pPr marL="468630" lvl="1" indent="-285750">
              <a:spcAft>
                <a:spcPts val="600"/>
              </a:spcAft>
              <a:buBlip>
                <a:blip r:embed="rId3"/>
              </a:buBlip>
              <a:defRPr/>
            </a:pPr>
            <a:r>
              <a:rPr lang="en-US" sz="1600" kern="0" dirty="0">
                <a:solidFill>
                  <a:srgbClr val="05213B"/>
                </a:solidFill>
                <a:latin typeface="Public Sans Light"/>
                <a:ea typeface="Arial" charset="0"/>
                <a:cs typeface="Arial"/>
              </a:rPr>
              <a:t>Curriculum and Instruction </a:t>
            </a:r>
          </a:p>
          <a:p>
            <a:pPr marL="468630" lvl="1" indent="-285750">
              <a:spcAft>
                <a:spcPts val="600"/>
              </a:spcAft>
              <a:buBlip>
                <a:blip r:embed="rId3"/>
              </a:buBlip>
              <a:defRPr/>
            </a:pPr>
            <a:r>
              <a:rPr lang="en-US" sz="1600" kern="0" dirty="0">
                <a:solidFill>
                  <a:srgbClr val="05213B"/>
                </a:solidFill>
                <a:latin typeface="Public Sans Light"/>
                <a:cs typeface="Arial"/>
              </a:rPr>
              <a:t>Health and Wellness</a:t>
            </a:r>
          </a:p>
          <a:p>
            <a:pPr marL="468630" lvl="1" indent="-285750">
              <a:spcAft>
                <a:spcPts val="600"/>
              </a:spcAft>
              <a:buBlip>
                <a:blip r:embed="rId3"/>
              </a:buBlip>
              <a:defRPr/>
            </a:pPr>
            <a:r>
              <a:rPr lang="en-US" sz="1600" kern="0" dirty="0">
                <a:solidFill>
                  <a:srgbClr val="05213B"/>
                </a:solidFill>
                <a:latin typeface="Public Sans Light"/>
                <a:cs typeface="Arial"/>
              </a:rPr>
              <a:t>Higher Education</a:t>
            </a:r>
          </a:p>
          <a:p>
            <a:pPr marL="468630" lvl="1" indent="-285750">
              <a:spcAft>
                <a:spcPts val="600"/>
              </a:spcAft>
              <a:buBlip>
                <a:blip r:embed="rId3"/>
              </a:buBlip>
              <a:defRPr/>
            </a:pPr>
            <a:r>
              <a:rPr lang="en-US" sz="1600" kern="0" dirty="0">
                <a:solidFill>
                  <a:srgbClr val="05213B"/>
                </a:solidFill>
                <a:latin typeface="Public Sans Light"/>
                <a:cs typeface="Arial"/>
              </a:rPr>
              <a:t>Instructional Technology </a:t>
            </a:r>
          </a:p>
          <a:p>
            <a:pPr marL="468630" lvl="1" indent="-285750">
              <a:spcAft>
                <a:spcPts val="600"/>
              </a:spcAft>
              <a:buBlip>
                <a:blip r:embed="rId3"/>
              </a:buBlip>
              <a:defRPr/>
            </a:pPr>
            <a:r>
              <a:rPr lang="en-US" sz="1600" kern="0" dirty="0">
                <a:solidFill>
                  <a:srgbClr val="05213B"/>
                </a:solidFill>
                <a:latin typeface="Public Sans Light"/>
                <a:cs typeface="Arial"/>
              </a:rPr>
              <a:t>Leadership</a:t>
            </a:r>
          </a:p>
        </p:txBody>
      </p:sp>
      <p:sp>
        <p:nvSpPr>
          <p:cNvPr id="24" name="Text Placeholder 3">
            <a:extLst>
              <a:ext uri="{FF2B5EF4-FFF2-40B4-BE49-F238E27FC236}">
                <a16:creationId xmlns:a16="http://schemas.microsoft.com/office/drawing/2014/main" id="{B855990F-A68B-04BD-A349-D45D5D6CEC73}"/>
              </a:ext>
            </a:extLst>
          </p:cNvPr>
          <p:cNvSpPr txBox="1">
            <a:spLocks/>
          </p:cNvSpPr>
          <p:nvPr/>
        </p:nvSpPr>
        <p:spPr>
          <a:xfrm>
            <a:off x="1136494" y="5740204"/>
            <a:ext cx="8687128" cy="391835"/>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200" i="1" dirty="0">
                <a:solidFill>
                  <a:srgbClr val="0A294C"/>
                </a:solidFill>
                <a:latin typeface="Public Sans"/>
              </a:rPr>
              <a:t>*This is an estimated value of the cost for tuition and fees.</a:t>
            </a:r>
            <a:endParaRPr lang="en-US" sz="1200" i="1" dirty="0"/>
          </a:p>
        </p:txBody>
      </p:sp>
    </p:spTree>
    <p:extLst>
      <p:ext uri="{BB962C8B-B14F-4D97-AF65-F5344CB8AC3E}">
        <p14:creationId xmlns:p14="http://schemas.microsoft.com/office/powerpoint/2010/main" val="2039967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3DA063D3-8117-610C-162D-D60D40C67B45}"/>
              </a:ext>
            </a:extLst>
          </p:cNvPr>
          <p:cNvSpPr txBox="1">
            <a:spLocks/>
          </p:cNvSpPr>
          <p:nvPr/>
        </p:nvSpPr>
        <p:spPr>
          <a:xfrm>
            <a:off x="2631988" y="4987501"/>
            <a:ext cx="8133559" cy="5446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dirty="0">
                <a:latin typeface="Public Sans" pitchFamily="2" charset="77"/>
              </a:rPr>
              <a:t>Take a major step forward in your career.</a:t>
            </a:r>
          </a:p>
        </p:txBody>
      </p:sp>
      <p:sp>
        <p:nvSpPr>
          <p:cNvPr id="9" name="Text Placeholder 2">
            <a:extLst>
              <a:ext uri="{FF2B5EF4-FFF2-40B4-BE49-F238E27FC236}">
                <a16:creationId xmlns:a16="http://schemas.microsoft.com/office/drawing/2014/main" id="{70A1CEFB-FF75-55CF-EC26-0358BFAAD9D6}"/>
              </a:ext>
            </a:extLst>
          </p:cNvPr>
          <p:cNvSpPr txBox="1">
            <a:spLocks/>
          </p:cNvSpPr>
          <p:nvPr/>
        </p:nvSpPr>
        <p:spPr>
          <a:xfrm>
            <a:off x="833438" y="837547"/>
            <a:ext cx="5515638" cy="3519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dirty="0"/>
              <a:t>DOCTORATE IN</a:t>
            </a:r>
          </a:p>
        </p:txBody>
      </p:sp>
      <p:sp>
        <p:nvSpPr>
          <p:cNvPr id="2" name="Text Placeholder 3">
            <a:extLst>
              <a:ext uri="{FF2B5EF4-FFF2-40B4-BE49-F238E27FC236}">
                <a16:creationId xmlns:a16="http://schemas.microsoft.com/office/drawing/2014/main" id="{81F48E5D-6DE5-0781-F6A7-1FD00B9FD8E2}"/>
              </a:ext>
            </a:extLst>
          </p:cNvPr>
          <p:cNvSpPr txBox="1">
            <a:spLocks/>
          </p:cNvSpPr>
          <p:nvPr/>
        </p:nvSpPr>
        <p:spPr>
          <a:xfrm>
            <a:off x="1136494" y="4346057"/>
            <a:ext cx="8687128" cy="391835"/>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200" i="1" dirty="0">
                <a:solidFill>
                  <a:srgbClr val="0A294C"/>
                </a:solidFill>
                <a:latin typeface="Public Sans"/>
              </a:rPr>
              <a:t>*This is an estimated value of the cost for tuition and fees.</a:t>
            </a:r>
            <a:endParaRPr lang="en-US" sz="1200" i="1" dirty="0"/>
          </a:p>
        </p:txBody>
      </p:sp>
      <p:sp>
        <p:nvSpPr>
          <p:cNvPr id="4" name="Text Placeholder 1">
            <a:extLst>
              <a:ext uri="{FF2B5EF4-FFF2-40B4-BE49-F238E27FC236}">
                <a16:creationId xmlns:a16="http://schemas.microsoft.com/office/drawing/2014/main" id="{3F19A3CC-EDDF-9FF7-12CE-AE13B611B82B}"/>
              </a:ext>
            </a:extLst>
          </p:cNvPr>
          <p:cNvSpPr txBox="1">
            <a:spLocks/>
          </p:cNvSpPr>
          <p:nvPr/>
        </p:nvSpPr>
        <p:spPr>
          <a:xfrm>
            <a:off x="6308409" y="2426716"/>
            <a:ext cx="2969187" cy="38396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05213B"/>
                </a:solidFill>
                <a:latin typeface="Public Sans Medium"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latin typeface="Public Sans Medium"/>
              </a:rPr>
              <a:t>Total program cost*</a:t>
            </a:r>
          </a:p>
        </p:txBody>
      </p:sp>
      <p:sp>
        <p:nvSpPr>
          <p:cNvPr id="5" name="Text Placeholder 4">
            <a:extLst>
              <a:ext uri="{FF2B5EF4-FFF2-40B4-BE49-F238E27FC236}">
                <a16:creationId xmlns:a16="http://schemas.microsoft.com/office/drawing/2014/main" id="{D068172B-786E-FBE0-AACA-779C234AC9F9}"/>
              </a:ext>
            </a:extLst>
          </p:cNvPr>
          <p:cNvSpPr txBox="1">
            <a:spLocks/>
          </p:cNvSpPr>
          <p:nvPr/>
        </p:nvSpPr>
        <p:spPr>
          <a:xfrm>
            <a:off x="6329789" y="2806237"/>
            <a:ext cx="3378987" cy="816164"/>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4800" b="0" i="0" kern="1200">
                <a:solidFill>
                  <a:srgbClr val="B70404"/>
                </a:solidFill>
                <a:latin typeface="Blacker Display Med" panose="0200050308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000" baseline="30000" dirty="0">
                <a:solidFill>
                  <a:srgbClr val="C00000"/>
                </a:solidFill>
                <a:latin typeface="+mj-lt"/>
              </a:rPr>
              <a:t>$</a:t>
            </a:r>
            <a:r>
              <a:rPr lang="en-US" sz="6000" dirty="0">
                <a:solidFill>
                  <a:srgbClr val="C00000"/>
                </a:solidFill>
                <a:latin typeface="+mj-lt"/>
              </a:rPr>
              <a:t>23,914</a:t>
            </a:r>
          </a:p>
        </p:txBody>
      </p:sp>
      <p:sp>
        <p:nvSpPr>
          <p:cNvPr id="6" name="Text Placeholder 1">
            <a:extLst>
              <a:ext uri="{FF2B5EF4-FFF2-40B4-BE49-F238E27FC236}">
                <a16:creationId xmlns:a16="http://schemas.microsoft.com/office/drawing/2014/main" id="{BC024E7B-6C84-5584-834F-CBF00239A23F}"/>
              </a:ext>
            </a:extLst>
          </p:cNvPr>
          <p:cNvSpPr txBox="1">
            <a:spLocks/>
          </p:cNvSpPr>
          <p:nvPr/>
        </p:nvSpPr>
        <p:spPr>
          <a:xfrm>
            <a:off x="6308409" y="3699462"/>
            <a:ext cx="3400367" cy="38396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05213B"/>
                </a:solidFill>
                <a:latin typeface="Public Sans Medium"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chemeClr val="tx2"/>
                </a:solidFill>
                <a:latin typeface="Public Sans Medium"/>
              </a:rPr>
              <a:t>64 credits  |  36 months to completion</a:t>
            </a:r>
          </a:p>
        </p:txBody>
      </p:sp>
      <p:sp>
        <p:nvSpPr>
          <p:cNvPr id="8" name="TextBox 7">
            <a:extLst>
              <a:ext uri="{FF2B5EF4-FFF2-40B4-BE49-F238E27FC236}">
                <a16:creationId xmlns:a16="http://schemas.microsoft.com/office/drawing/2014/main" id="{88D9FB4D-F57F-E612-6959-980CA019E82F}"/>
              </a:ext>
            </a:extLst>
          </p:cNvPr>
          <p:cNvSpPr txBox="1"/>
          <p:nvPr/>
        </p:nvSpPr>
        <p:spPr>
          <a:xfrm>
            <a:off x="1136493" y="2356544"/>
            <a:ext cx="4011704" cy="1894905"/>
          </a:xfrm>
          <a:prstGeom prst="rect">
            <a:avLst/>
          </a:prstGeom>
          <a:noFill/>
        </p:spPr>
        <p:txBody>
          <a:bodyPr wrap="square" lIns="91440" tIns="45720" rIns="91440" bIns="45720" numCol="1" rtlCol="0" anchor="t">
            <a:noAutofit/>
          </a:bodyPr>
          <a:lstStyle/>
          <a:p>
            <a:pPr marL="468630" lvl="1" indent="-285750">
              <a:spcAft>
                <a:spcPts val="600"/>
              </a:spcAft>
              <a:buBlip>
                <a:blip r:embed="rId3"/>
              </a:buBlip>
              <a:defRPr/>
            </a:pPr>
            <a:r>
              <a:rPr lang="en-US" sz="1600" kern="0" dirty="0">
                <a:solidFill>
                  <a:srgbClr val="05213B"/>
                </a:solidFill>
                <a:latin typeface="Public Sans Light"/>
                <a:ea typeface="Arial" charset="0"/>
                <a:cs typeface="Arial"/>
              </a:rPr>
              <a:t>Fully online</a:t>
            </a:r>
          </a:p>
          <a:p>
            <a:pPr marL="468630" lvl="1" indent="-285750">
              <a:spcAft>
                <a:spcPts val="600"/>
              </a:spcAft>
              <a:buBlip>
                <a:blip r:embed="rId3"/>
              </a:buBlip>
              <a:defRPr/>
            </a:pPr>
            <a:r>
              <a:rPr lang="en-US" sz="1600" kern="0" dirty="0">
                <a:solidFill>
                  <a:srgbClr val="05213B"/>
                </a:solidFill>
                <a:latin typeface="Public Sans Light"/>
                <a:cs typeface="Arial"/>
              </a:rPr>
              <a:t>Focus of study options available</a:t>
            </a:r>
          </a:p>
          <a:p>
            <a:pPr marL="468630" lvl="1" indent="-285750">
              <a:spcAft>
                <a:spcPts val="600"/>
              </a:spcAft>
              <a:buBlip>
                <a:blip r:embed="rId3"/>
              </a:buBlip>
              <a:defRPr/>
            </a:pPr>
            <a:r>
              <a:rPr lang="en-US" sz="1600" kern="0" dirty="0">
                <a:solidFill>
                  <a:srgbClr val="05213B"/>
                </a:solidFill>
                <a:latin typeface="Public Sans Light"/>
                <a:cs typeface="Arial"/>
              </a:rPr>
              <a:t>Develop the competencies necessary to address public health issues in local, national and international communities</a:t>
            </a:r>
          </a:p>
          <a:p>
            <a:pPr marL="468630" lvl="1" indent="-285750">
              <a:spcAft>
                <a:spcPts val="600"/>
              </a:spcAft>
              <a:buBlip>
                <a:blip r:embed="rId3"/>
              </a:buBlip>
              <a:defRPr/>
            </a:pPr>
            <a:endParaRPr lang="en-US" sz="1600" kern="0" dirty="0">
              <a:solidFill>
                <a:srgbClr val="05213B"/>
              </a:solidFill>
              <a:latin typeface="Public Sans Light"/>
              <a:cs typeface="Arial"/>
            </a:endParaRPr>
          </a:p>
        </p:txBody>
      </p:sp>
      <p:sp>
        <p:nvSpPr>
          <p:cNvPr id="11" name="Text Placeholder 1">
            <a:extLst>
              <a:ext uri="{FF2B5EF4-FFF2-40B4-BE49-F238E27FC236}">
                <a16:creationId xmlns:a16="http://schemas.microsoft.com/office/drawing/2014/main" id="{EA97CCC2-71C5-FDAF-BD2A-0D6E7C55DA12}"/>
              </a:ext>
            </a:extLst>
          </p:cNvPr>
          <p:cNvSpPr txBox="1">
            <a:spLocks/>
          </p:cNvSpPr>
          <p:nvPr/>
        </p:nvSpPr>
        <p:spPr>
          <a:xfrm>
            <a:off x="833438" y="1232309"/>
            <a:ext cx="8875338" cy="83820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4800" b="0" i="0" kern="1200">
                <a:solidFill>
                  <a:srgbClr val="B70404"/>
                </a:solidFill>
                <a:latin typeface="Blacker Display Med" panose="0200050308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solidFill>
                  <a:schemeClr val="bg1"/>
                </a:solidFill>
                <a:latin typeface="Blacker Display Med" panose="02000503080000020003" pitchFamily="50" charset="0"/>
              </a:rPr>
              <a:t>Public Health Education</a:t>
            </a:r>
          </a:p>
        </p:txBody>
      </p:sp>
      <p:pic>
        <p:nvPicPr>
          <p:cNvPr id="13" name="Graphic 12">
            <a:extLst>
              <a:ext uri="{FF2B5EF4-FFF2-40B4-BE49-F238E27FC236}">
                <a16:creationId xmlns:a16="http://schemas.microsoft.com/office/drawing/2014/main" id="{7F115D89-04CD-8960-6230-D58B4F6A254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19330" y="4889540"/>
            <a:ext cx="611198" cy="592862"/>
          </a:xfrm>
          <a:prstGeom prst="rect">
            <a:avLst/>
          </a:prstGeom>
        </p:spPr>
      </p:pic>
      <p:cxnSp>
        <p:nvCxnSpPr>
          <p:cNvPr id="16" name="Straight Connector 15">
            <a:extLst>
              <a:ext uri="{FF2B5EF4-FFF2-40B4-BE49-F238E27FC236}">
                <a16:creationId xmlns:a16="http://schemas.microsoft.com/office/drawing/2014/main" id="{97CDA28D-AF96-889E-1BBF-6EC743A92429}"/>
              </a:ext>
            </a:extLst>
          </p:cNvPr>
          <p:cNvCxnSpPr>
            <a:cxnSpLocks/>
          </p:cNvCxnSpPr>
          <p:nvPr/>
        </p:nvCxnSpPr>
        <p:spPr>
          <a:xfrm>
            <a:off x="5861745" y="2426716"/>
            <a:ext cx="0" cy="1656714"/>
          </a:xfrm>
          <a:prstGeom prst="line">
            <a:avLst/>
          </a:prstGeom>
          <a:ln w="25400" cap="rnd">
            <a:solidFill>
              <a:schemeClr val="accent3"/>
            </a:solidFill>
            <a:prstDash val="sysDot"/>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530563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B7F41DA3-AEF7-50B8-A42A-59CD76BC1EC7}"/>
              </a:ext>
            </a:extLst>
          </p:cNvPr>
          <p:cNvSpPr txBox="1">
            <a:spLocks/>
          </p:cNvSpPr>
          <p:nvPr/>
        </p:nvSpPr>
        <p:spPr>
          <a:xfrm>
            <a:off x="895637" y="1061363"/>
            <a:ext cx="8832944" cy="838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solidFill>
                  <a:srgbClr val="EFAC21"/>
                </a:solidFill>
                <a:latin typeface="Blacker Display Med" panose="02000503080000020003" pitchFamily="50" charset="0"/>
              </a:rPr>
              <a:t>Admission requirements</a:t>
            </a:r>
          </a:p>
        </p:txBody>
      </p:sp>
      <p:sp>
        <p:nvSpPr>
          <p:cNvPr id="3" name="Text Placeholder 3">
            <a:extLst>
              <a:ext uri="{FF2B5EF4-FFF2-40B4-BE49-F238E27FC236}">
                <a16:creationId xmlns:a16="http://schemas.microsoft.com/office/drawing/2014/main" id="{266B6ABD-0EB3-E7E7-72AA-938E0791CE6A}"/>
              </a:ext>
            </a:extLst>
          </p:cNvPr>
          <p:cNvSpPr txBox="1">
            <a:spLocks/>
          </p:cNvSpPr>
          <p:nvPr/>
        </p:nvSpPr>
        <p:spPr>
          <a:xfrm>
            <a:off x="1564404" y="4873297"/>
            <a:ext cx="9849069" cy="79579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ea typeface="Open Sans"/>
                <a:cs typeface="Open Sans"/>
              </a:rPr>
              <a:t>Complementary transcript evaluation</a:t>
            </a:r>
            <a:r>
              <a:rPr lang="en-US" sz="2000" b="1" dirty="0">
                <a:ea typeface="Open Sans"/>
                <a:cs typeface="Open Sans"/>
              </a:rPr>
              <a:t>  </a:t>
            </a:r>
            <a:r>
              <a:rPr lang="en-US" sz="1800" b="1" dirty="0"/>
              <a:t>|  Send o</a:t>
            </a:r>
            <a:r>
              <a:rPr lang="en-US" sz="1800" b="1" dirty="0">
                <a:ea typeface="Open Sans"/>
                <a:cs typeface="Open Sans"/>
              </a:rPr>
              <a:t>fficial transcripts  |  No GRE required</a:t>
            </a:r>
            <a:endParaRPr lang="en-US" sz="2800" b="1" dirty="0">
              <a:ea typeface="Open Sans"/>
              <a:cs typeface="Open Sans"/>
            </a:endParaRPr>
          </a:p>
        </p:txBody>
      </p:sp>
      <p:sp>
        <p:nvSpPr>
          <p:cNvPr id="7" name="Text Placeholder 2">
            <a:extLst>
              <a:ext uri="{FF2B5EF4-FFF2-40B4-BE49-F238E27FC236}">
                <a16:creationId xmlns:a16="http://schemas.microsoft.com/office/drawing/2014/main" id="{08D13A73-6C70-3BDA-E964-73A3553946C9}"/>
              </a:ext>
            </a:extLst>
          </p:cNvPr>
          <p:cNvSpPr txBox="1">
            <a:spLocks/>
          </p:cNvSpPr>
          <p:nvPr/>
        </p:nvSpPr>
        <p:spPr>
          <a:xfrm>
            <a:off x="4047142" y="2453671"/>
            <a:ext cx="2757255" cy="44396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05213B"/>
                </a:solidFill>
                <a:latin typeface="Public Sans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B70404"/>
                </a:solidFill>
              </a:rPr>
              <a:t>Master’s</a:t>
            </a:r>
          </a:p>
        </p:txBody>
      </p:sp>
      <p:sp>
        <p:nvSpPr>
          <p:cNvPr id="9" name="Text Placeholder 3">
            <a:extLst>
              <a:ext uri="{FF2B5EF4-FFF2-40B4-BE49-F238E27FC236}">
                <a16:creationId xmlns:a16="http://schemas.microsoft.com/office/drawing/2014/main" id="{7FC24DCF-598B-1713-1CE9-9FAB3D74E8A5}"/>
              </a:ext>
            </a:extLst>
          </p:cNvPr>
          <p:cNvSpPr txBox="1">
            <a:spLocks/>
          </p:cNvSpPr>
          <p:nvPr/>
        </p:nvSpPr>
        <p:spPr>
          <a:xfrm>
            <a:off x="4047142" y="3017109"/>
            <a:ext cx="3833259" cy="919109"/>
          </a:xfrm>
          <a:prstGeom prst="rect">
            <a:avLst/>
          </a:prstGeom>
        </p:spPr>
        <p:txBody>
          <a:bodyPr vert="horz" lIns="91440" tIns="45720" rIns="91440" bIns="45720" rtlCol="0" anchor="t">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b="0" i="0" kern="1200">
                <a:solidFill>
                  <a:srgbClr val="05213B"/>
                </a:solidFill>
                <a:latin typeface="Public Sans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Blip>
                <a:blip r:embed="rId3"/>
              </a:buBlip>
            </a:pPr>
            <a:r>
              <a:rPr lang="en-US" sz="1800" dirty="0">
                <a:latin typeface="Public Sans Light"/>
              </a:rPr>
              <a:t>Bachelor’s or highest post-baccalaureate degree earned </a:t>
            </a:r>
          </a:p>
          <a:p>
            <a:pPr>
              <a:buBlip>
                <a:blip r:embed="rId3"/>
              </a:buBlip>
            </a:pPr>
            <a:r>
              <a:rPr lang="en-US" sz="1800" dirty="0">
                <a:latin typeface="Public Sans Light"/>
              </a:rPr>
              <a:t>Minimum GPA 2.50*</a:t>
            </a:r>
            <a:endParaRPr lang="en-US" sz="1800" dirty="0"/>
          </a:p>
        </p:txBody>
      </p:sp>
      <p:sp>
        <p:nvSpPr>
          <p:cNvPr id="13" name="Text Placeholder 2">
            <a:extLst>
              <a:ext uri="{FF2B5EF4-FFF2-40B4-BE49-F238E27FC236}">
                <a16:creationId xmlns:a16="http://schemas.microsoft.com/office/drawing/2014/main" id="{CC3E2851-EEDF-AD2D-C64D-FA638B771928}"/>
              </a:ext>
            </a:extLst>
          </p:cNvPr>
          <p:cNvSpPr txBox="1">
            <a:spLocks/>
          </p:cNvSpPr>
          <p:nvPr/>
        </p:nvSpPr>
        <p:spPr>
          <a:xfrm>
            <a:off x="7907454" y="2440533"/>
            <a:ext cx="2757255" cy="44396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05213B"/>
                </a:solidFill>
                <a:latin typeface="Public Sans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B70404"/>
                </a:solidFill>
                <a:latin typeface="Public Sans Medium"/>
              </a:rPr>
              <a:t>Doctorate</a:t>
            </a:r>
            <a:endParaRPr lang="en-US" dirty="0">
              <a:solidFill>
                <a:srgbClr val="B70404"/>
              </a:solidFill>
            </a:endParaRPr>
          </a:p>
        </p:txBody>
      </p:sp>
      <p:sp>
        <p:nvSpPr>
          <p:cNvPr id="14" name="Text Placeholder 3">
            <a:extLst>
              <a:ext uri="{FF2B5EF4-FFF2-40B4-BE49-F238E27FC236}">
                <a16:creationId xmlns:a16="http://schemas.microsoft.com/office/drawing/2014/main" id="{9CDD0001-19E8-5A8C-D91C-546EB896D29B}"/>
              </a:ext>
            </a:extLst>
          </p:cNvPr>
          <p:cNvSpPr txBox="1">
            <a:spLocks/>
          </p:cNvSpPr>
          <p:nvPr/>
        </p:nvSpPr>
        <p:spPr>
          <a:xfrm>
            <a:off x="7907453" y="3003971"/>
            <a:ext cx="3276598" cy="1190326"/>
          </a:xfrm>
          <a:prstGeom prst="rect">
            <a:avLst/>
          </a:prstGeom>
        </p:spPr>
        <p:txBody>
          <a:bodyPr vert="horz" lIns="91440" tIns="45720" rIns="91440" bIns="45720" rtlCol="0" anchor="t">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b="0" i="0" kern="1200">
                <a:solidFill>
                  <a:srgbClr val="05213B"/>
                </a:solidFill>
                <a:latin typeface="Public Sans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Blip>
                <a:blip r:embed="rId3"/>
              </a:buBlip>
            </a:pPr>
            <a:r>
              <a:rPr lang="en-US" sz="1800" dirty="0">
                <a:latin typeface="Public Sans Light"/>
              </a:rPr>
              <a:t>Master's or doctoral degree earned </a:t>
            </a:r>
          </a:p>
          <a:p>
            <a:pPr>
              <a:buBlip>
                <a:blip r:embed="rId3"/>
              </a:buBlip>
            </a:pPr>
            <a:r>
              <a:rPr lang="en-US" sz="1800" dirty="0">
                <a:latin typeface="Public Sans Light"/>
              </a:rPr>
              <a:t>Minimum GPA of 3.00</a:t>
            </a:r>
          </a:p>
        </p:txBody>
      </p:sp>
      <p:cxnSp>
        <p:nvCxnSpPr>
          <p:cNvPr id="18" name="Straight Connector 17">
            <a:extLst>
              <a:ext uri="{FF2B5EF4-FFF2-40B4-BE49-F238E27FC236}">
                <a16:creationId xmlns:a16="http://schemas.microsoft.com/office/drawing/2014/main" id="{E1EDBC16-5BCE-B683-8F7C-568D226563A1}"/>
              </a:ext>
            </a:extLst>
          </p:cNvPr>
          <p:cNvCxnSpPr>
            <a:cxnSpLocks/>
          </p:cNvCxnSpPr>
          <p:nvPr/>
        </p:nvCxnSpPr>
        <p:spPr>
          <a:xfrm>
            <a:off x="7810417" y="2453671"/>
            <a:ext cx="0" cy="1544471"/>
          </a:xfrm>
          <a:prstGeom prst="line">
            <a:avLst/>
          </a:prstGeom>
          <a:ln w="25400" cap="rnd">
            <a:solidFill>
              <a:schemeClr val="accent3"/>
            </a:solidFill>
            <a:prstDash val="sysDot"/>
          </a:ln>
        </p:spPr>
        <p:style>
          <a:lnRef idx="2">
            <a:schemeClr val="accent4"/>
          </a:lnRef>
          <a:fillRef idx="0">
            <a:schemeClr val="accent4"/>
          </a:fillRef>
          <a:effectRef idx="1">
            <a:schemeClr val="accent4"/>
          </a:effectRef>
          <a:fontRef idx="minor">
            <a:schemeClr val="tx1"/>
          </a:fontRef>
        </p:style>
      </p:cxnSp>
      <p:sp>
        <p:nvSpPr>
          <p:cNvPr id="4" name="TextBox 3">
            <a:extLst>
              <a:ext uri="{FF2B5EF4-FFF2-40B4-BE49-F238E27FC236}">
                <a16:creationId xmlns:a16="http://schemas.microsoft.com/office/drawing/2014/main" id="{7AE6BD47-561B-078B-B7B1-14EC02DD0DC1}"/>
              </a:ext>
            </a:extLst>
          </p:cNvPr>
          <p:cNvSpPr txBox="1"/>
          <p:nvPr/>
        </p:nvSpPr>
        <p:spPr>
          <a:xfrm>
            <a:off x="295835" y="6211669"/>
            <a:ext cx="6096000" cy="246221"/>
          </a:xfrm>
          <a:prstGeom prst="rect">
            <a:avLst/>
          </a:prstGeom>
          <a:noFill/>
        </p:spPr>
        <p:txBody>
          <a:bodyPr wrap="square">
            <a:spAutoFit/>
          </a:bodyPr>
          <a:lstStyle/>
          <a:p>
            <a:r>
              <a:rPr lang="en-US" sz="1000" dirty="0">
                <a:solidFill>
                  <a:schemeClr val="bg1"/>
                </a:solidFill>
              </a:rPr>
              <a:t>*Exceptions apply.</a:t>
            </a:r>
          </a:p>
        </p:txBody>
      </p:sp>
      <p:sp>
        <p:nvSpPr>
          <p:cNvPr id="2" name="Text Placeholder 2">
            <a:extLst>
              <a:ext uri="{FF2B5EF4-FFF2-40B4-BE49-F238E27FC236}">
                <a16:creationId xmlns:a16="http://schemas.microsoft.com/office/drawing/2014/main" id="{16A2C4C8-59F5-DEA9-657F-D7F57464D085}"/>
              </a:ext>
            </a:extLst>
          </p:cNvPr>
          <p:cNvSpPr txBox="1">
            <a:spLocks/>
          </p:cNvSpPr>
          <p:nvPr/>
        </p:nvSpPr>
        <p:spPr>
          <a:xfrm>
            <a:off x="510312" y="2482425"/>
            <a:ext cx="2757255" cy="44396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05213B"/>
                </a:solidFill>
                <a:latin typeface="Public Sans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B70404"/>
                </a:solidFill>
                <a:latin typeface="Public Sans Medium"/>
              </a:rPr>
              <a:t>Nursing Degrees</a:t>
            </a:r>
            <a:endParaRPr lang="en-US" dirty="0">
              <a:solidFill>
                <a:srgbClr val="B70404"/>
              </a:solidFill>
            </a:endParaRPr>
          </a:p>
        </p:txBody>
      </p:sp>
      <p:sp>
        <p:nvSpPr>
          <p:cNvPr id="5" name="Text Placeholder 3">
            <a:extLst>
              <a:ext uri="{FF2B5EF4-FFF2-40B4-BE49-F238E27FC236}">
                <a16:creationId xmlns:a16="http://schemas.microsoft.com/office/drawing/2014/main" id="{0A757F1F-F55C-B08B-E45B-415498FF4729}"/>
              </a:ext>
            </a:extLst>
          </p:cNvPr>
          <p:cNvSpPr txBox="1">
            <a:spLocks/>
          </p:cNvSpPr>
          <p:nvPr/>
        </p:nvSpPr>
        <p:spPr>
          <a:xfrm>
            <a:off x="510312" y="3045863"/>
            <a:ext cx="3833259" cy="919109"/>
          </a:xfrm>
          <a:prstGeom prst="rect">
            <a:avLst/>
          </a:prstGeom>
        </p:spPr>
        <p:txBody>
          <a:bodyPr vert="horz" lIns="91440" tIns="45720" rIns="91440" bIns="45720" rtlCol="0" anchor="t">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b="0" i="0" kern="1200">
                <a:solidFill>
                  <a:srgbClr val="05213B"/>
                </a:solidFill>
                <a:latin typeface="Public Sans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Public Sans Light"/>
              </a:rPr>
              <a:t>Academic requirements vary</a:t>
            </a:r>
            <a:endParaRPr lang="en-US" sz="1800" dirty="0"/>
          </a:p>
          <a:p>
            <a:pPr>
              <a:buBlip>
                <a:blip r:embed="rId3"/>
              </a:buBlip>
            </a:pPr>
            <a:r>
              <a:rPr lang="en-US" sz="1800" dirty="0">
                <a:latin typeface="Public Sans Light"/>
              </a:rPr>
              <a:t>Minimum GPA 2.50*</a:t>
            </a:r>
            <a:endParaRPr lang="en-US" sz="1800" dirty="0"/>
          </a:p>
        </p:txBody>
      </p:sp>
      <p:cxnSp>
        <p:nvCxnSpPr>
          <p:cNvPr id="6" name="Straight Connector 5">
            <a:extLst>
              <a:ext uri="{FF2B5EF4-FFF2-40B4-BE49-F238E27FC236}">
                <a16:creationId xmlns:a16="http://schemas.microsoft.com/office/drawing/2014/main" id="{3D86B0AF-BD6C-07FD-420B-CC488B775F8E}"/>
              </a:ext>
            </a:extLst>
          </p:cNvPr>
          <p:cNvCxnSpPr>
            <a:cxnSpLocks/>
          </p:cNvCxnSpPr>
          <p:nvPr/>
        </p:nvCxnSpPr>
        <p:spPr>
          <a:xfrm>
            <a:off x="3916173" y="2482425"/>
            <a:ext cx="0" cy="1544471"/>
          </a:xfrm>
          <a:prstGeom prst="line">
            <a:avLst/>
          </a:prstGeom>
          <a:ln w="25400" cap="rnd">
            <a:solidFill>
              <a:schemeClr val="accent3"/>
            </a:solidFill>
            <a:prstDash val="sysDot"/>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283236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extBox 2">
            <a:extLst>
              <a:ext uri="{FF2B5EF4-FFF2-40B4-BE49-F238E27FC236}">
                <a16:creationId xmlns:a16="http://schemas.microsoft.com/office/drawing/2014/main" id="{ABDE1C1C-3ABF-BE01-D702-940BD6D4DC99}"/>
              </a:ext>
            </a:extLst>
          </p:cNvPr>
          <p:cNvGraphicFramePr/>
          <p:nvPr>
            <p:extLst>
              <p:ext uri="{D42A27DB-BD31-4B8C-83A1-F6EECF244321}">
                <p14:modId xmlns:p14="http://schemas.microsoft.com/office/powerpoint/2010/main" val="3996875076"/>
              </p:ext>
            </p:extLst>
          </p:nvPr>
        </p:nvGraphicFramePr>
        <p:xfrm>
          <a:off x="398463" y="546100"/>
          <a:ext cx="9704761" cy="5343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AC0D17E1-B6F9-4131-80A6-8F44581702D8}"/>
              </a:ext>
            </a:extLst>
          </p:cNvPr>
          <p:cNvSpPr txBox="1"/>
          <p:nvPr/>
        </p:nvSpPr>
        <p:spPr>
          <a:xfrm flipH="1">
            <a:off x="9469677" y="5132012"/>
            <a:ext cx="2141949" cy="954107"/>
          </a:xfrm>
          <a:prstGeom prst="rect">
            <a:avLst/>
          </a:prstGeom>
          <a:noFill/>
        </p:spPr>
        <p:txBody>
          <a:bodyPr wrap="square">
            <a:spAutoFit/>
          </a:bodyPr>
          <a:lstStyle/>
          <a:p>
            <a:r>
              <a:rPr lang="en-US" sz="2800" dirty="0">
                <a:solidFill>
                  <a:schemeClr val="bg1"/>
                </a:solidFill>
              </a:rPr>
              <a:t>Career Positions</a:t>
            </a:r>
          </a:p>
        </p:txBody>
      </p:sp>
    </p:spTree>
    <p:extLst>
      <p:ext uri="{BB962C8B-B14F-4D97-AF65-F5344CB8AC3E}">
        <p14:creationId xmlns:p14="http://schemas.microsoft.com/office/powerpoint/2010/main" val="2400975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BD42A1DF-9879-E441-ABF7-0FAFBAD89A1A}"/>
              </a:ext>
            </a:extLst>
          </p:cNvPr>
          <p:cNvSpPr txBox="1">
            <a:spLocks/>
          </p:cNvSpPr>
          <p:nvPr/>
        </p:nvSpPr>
        <p:spPr>
          <a:xfrm>
            <a:off x="859160" y="1503499"/>
            <a:ext cx="8424540" cy="44396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solidFill>
                  <a:srgbClr val="EFAC21"/>
                </a:solidFill>
                <a:latin typeface="Blacker Display Med" panose="02000503080000020003" pitchFamily="50" charset="0"/>
              </a:rPr>
              <a:t>Submit an application today!</a:t>
            </a:r>
            <a:endParaRPr lang="en-US" sz="2400" dirty="0">
              <a:solidFill>
                <a:srgbClr val="EFAC21"/>
              </a:solidFill>
              <a:latin typeface="Blacker Display Med" panose="02000503080000020003" pitchFamily="50" charset="0"/>
            </a:endParaRPr>
          </a:p>
        </p:txBody>
      </p:sp>
      <p:sp>
        <p:nvSpPr>
          <p:cNvPr id="46" name="Rectangle 45">
            <a:extLst>
              <a:ext uri="{FF2B5EF4-FFF2-40B4-BE49-F238E27FC236}">
                <a16:creationId xmlns:a16="http://schemas.microsoft.com/office/drawing/2014/main" id="{3EFAD54A-9F32-4667-7DD0-563E3C00E178}"/>
              </a:ext>
            </a:extLst>
          </p:cNvPr>
          <p:cNvSpPr/>
          <p:nvPr/>
        </p:nvSpPr>
        <p:spPr>
          <a:xfrm>
            <a:off x="859160" y="2763036"/>
            <a:ext cx="3046355" cy="20253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solidFill>
                  <a:srgbClr val="05203B"/>
                </a:solidFill>
                <a:ea typeface="Open Sans"/>
                <a:cs typeface="Open Sans"/>
              </a:rPr>
              <a:t>TERM START</a:t>
            </a:r>
            <a:endParaRPr lang="en-US" sz="2800" b="1" dirty="0">
              <a:solidFill>
                <a:schemeClr val="tx1"/>
              </a:solidFill>
              <a:ea typeface="Open Sans"/>
              <a:cs typeface="Open Sans"/>
            </a:endParaRPr>
          </a:p>
          <a:p>
            <a:pPr algn="ctr"/>
            <a:r>
              <a:rPr lang="en-US" sz="2800" b="1" dirty="0">
                <a:solidFill>
                  <a:schemeClr val="accent1"/>
                </a:solidFill>
                <a:ea typeface="Open Sans"/>
                <a:cs typeface="Open Sans"/>
              </a:rPr>
              <a:t>April 10</a:t>
            </a:r>
          </a:p>
          <a:p>
            <a:pPr algn="ctr"/>
            <a:r>
              <a:rPr lang="en-US" sz="800" b="1" dirty="0">
                <a:solidFill>
                  <a:schemeClr val="accent1"/>
                </a:solidFill>
                <a:ea typeface="Open Sans"/>
                <a:cs typeface="Open Sans"/>
              </a:rPr>
              <a:t> </a:t>
            </a:r>
            <a:br>
              <a:rPr lang="en-US" sz="800" b="1" dirty="0">
                <a:solidFill>
                  <a:schemeClr val="tx1"/>
                </a:solidFill>
                <a:ea typeface="Open Sans"/>
                <a:cs typeface="Open Sans"/>
              </a:rPr>
            </a:br>
            <a:r>
              <a:rPr lang="en-US" sz="1600" dirty="0">
                <a:solidFill>
                  <a:schemeClr val="tx1"/>
                </a:solidFill>
                <a:ea typeface="Open Sans"/>
                <a:cs typeface="Open Sans"/>
              </a:rPr>
              <a:t>DEADLINE</a:t>
            </a:r>
            <a:r>
              <a:rPr lang="en-US" sz="2000" dirty="0">
                <a:solidFill>
                  <a:schemeClr val="tx1"/>
                </a:solidFill>
                <a:ea typeface="Open Sans"/>
                <a:cs typeface="Open Sans"/>
              </a:rPr>
              <a:t> </a:t>
            </a:r>
            <a:br>
              <a:rPr lang="en-US" sz="2000" dirty="0">
                <a:solidFill>
                  <a:schemeClr val="tx1"/>
                </a:solidFill>
                <a:ea typeface="Open Sans"/>
                <a:cs typeface="Open Sans"/>
              </a:rPr>
            </a:br>
            <a:r>
              <a:rPr lang="en-US" sz="2000" dirty="0">
                <a:solidFill>
                  <a:schemeClr val="tx1"/>
                </a:solidFill>
                <a:ea typeface="Open Sans"/>
                <a:cs typeface="Open Sans"/>
              </a:rPr>
              <a:t>April 7</a:t>
            </a:r>
            <a:endParaRPr lang="en-US" sz="2200" dirty="0">
              <a:solidFill>
                <a:schemeClr val="tx1"/>
              </a:solidFill>
              <a:ea typeface="Open Sans"/>
              <a:cs typeface="Open Sans"/>
            </a:endParaRPr>
          </a:p>
        </p:txBody>
      </p:sp>
      <p:sp>
        <p:nvSpPr>
          <p:cNvPr id="5" name="Text Placeholder 5">
            <a:extLst>
              <a:ext uri="{FF2B5EF4-FFF2-40B4-BE49-F238E27FC236}">
                <a16:creationId xmlns:a16="http://schemas.microsoft.com/office/drawing/2014/main" id="{EA2A32A7-7572-99E4-7D9C-E659D45F850C}"/>
              </a:ext>
            </a:extLst>
          </p:cNvPr>
          <p:cNvSpPr txBox="1">
            <a:spLocks/>
          </p:cNvSpPr>
          <p:nvPr/>
        </p:nvSpPr>
        <p:spPr>
          <a:xfrm>
            <a:off x="859160" y="1061923"/>
            <a:ext cx="6650038" cy="4511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bg1"/>
                </a:solidFill>
              </a:rPr>
              <a:t>Ready to get started?</a:t>
            </a:r>
          </a:p>
        </p:txBody>
      </p:sp>
      <p:sp>
        <p:nvSpPr>
          <p:cNvPr id="6" name="Rectangle 5">
            <a:extLst>
              <a:ext uri="{FF2B5EF4-FFF2-40B4-BE49-F238E27FC236}">
                <a16:creationId xmlns:a16="http://schemas.microsoft.com/office/drawing/2014/main" id="{375B456F-D51D-FBF8-01BB-942A82C26211}"/>
              </a:ext>
            </a:extLst>
          </p:cNvPr>
          <p:cNvSpPr/>
          <p:nvPr/>
        </p:nvSpPr>
        <p:spPr>
          <a:xfrm>
            <a:off x="4034160" y="2763036"/>
            <a:ext cx="3046355" cy="20253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solidFill>
                  <a:srgbClr val="05203B"/>
                </a:solidFill>
                <a:ea typeface="Open Sans"/>
                <a:cs typeface="Open Sans"/>
              </a:rPr>
              <a:t>TERM START</a:t>
            </a:r>
            <a:endParaRPr lang="en-US" sz="2800" b="1" dirty="0">
              <a:solidFill>
                <a:schemeClr val="tx1"/>
              </a:solidFill>
              <a:ea typeface="Open Sans"/>
              <a:cs typeface="Open Sans"/>
            </a:endParaRPr>
          </a:p>
          <a:p>
            <a:pPr algn="ctr"/>
            <a:r>
              <a:rPr lang="en-US" sz="2800" b="1" dirty="0">
                <a:solidFill>
                  <a:schemeClr val="accent1"/>
                </a:solidFill>
                <a:ea typeface="Open Sans"/>
                <a:cs typeface="Open Sans"/>
              </a:rPr>
              <a:t>May 22</a:t>
            </a:r>
          </a:p>
          <a:p>
            <a:pPr algn="ctr"/>
            <a:r>
              <a:rPr lang="en-US" sz="800" b="1" dirty="0">
                <a:solidFill>
                  <a:schemeClr val="accent1"/>
                </a:solidFill>
                <a:ea typeface="Open Sans"/>
                <a:cs typeface="Open Sans"/>
              </a:rPr>
              <a:t> </a:t>
            </a:r>
            <a:br>
              <a:rPr lang="en-US" sz="800" b="1" dirty="0">
                <a:solidFill>
                  <a:schemeClr val="tx1"/>
                </a:solidFill>
                <a:ea typeface="Open Sans"/>
                <a:cs typeface="Open Sans"/>
              </a:rPr>
            </a:br>
            <a:r>
              <a:rPr lang="en-US" sz="1600" dirty="0">
                <a:solidFill>
                  <a:schemeClr val="tx1"/>
                </a:solidFill>
                <a:ea typeface="Open Sans"/>
                <a:cs typeface="Open Sans"/>
              </a:rPr>
              <a:t>DEADLINE</a:t>
            </a:r>
            <a:r>
              <a:rPr lang="en-US" sz="2000" dirty="0">
                <a:solidFill>
                  <a:schemeClr val="tx1"/>
                </a:solidFill>
                <a:ea typeface="Open Sans"/>
                <a:cs typeface="Open Sans"/>
              </a:rPr>
              <a:t> </a:t>
            </a:r>
            <a:br>
              <a:rPr lang="en-US" sz="2000" dirty="0">
                <a:solidFill>
                  <a:schemeClr val="tx1"/>
                </a:solidFill>
                <a:ea typeface="Open Sans"/>
                <a:cs typeface="Open Sans"/>
              </a:rPr>
            </a:br>
            <a:r>
              <a:rPr lang="en-US" sz="2000" dirty="0">
                <a:solidFill>
                  <a:schemeClr val="tx1"/>
                </a:solidFill>
                <a:ea typeface="Open Sans"/>
                <a:cs typeface="Open Sans"/>
              </a:rPr>
              <a:t>May 19</a:t>
            </a:r>
            <a:endParaRPr lang="en-US" sz="2200" dirty="0">
              <a:solidFill>
                <a:schemeClr val="tx1"/>
              </a:solidFill>
              <a:ea typeface="Open Sans"/>
              <a:cs typeface="Open Sans"/>
            </a:endParaRPr>
          </a:p>
        </p:txBody>
      </p:sp>
      <p:sp>
        <p:nvSpPr>
          <p:cNvPr id="7" name="Rectangle 6">
            <a:extLst>
              <a:ext uri="{FF2B5EF4-FFF2-40B4-BE49-F238E27FC236}">
                <a16:creationId xmlns:a16="http://schemas.microsoft.com/office/drawing/2014/main" id="{EFBCB72A-6C9D-6B1A-DE50-EBB3BBDED312}"/>
              </a:ext>
            </a:extLst>
          </p:cNvPr>
          <p:cNvSpPr/>
          <p:nvPr/>
        </p:nvSpPr>
        <p:spPr>
          <a:xfrm>
            <a:off x="7259290" y="2763036"/>
            <a:ext cx="3046355" cy="20253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solidFill>
                  <a:srgbClr val="05203B"/>
                </a:solidFill>
                <a:ea typeface="Open Sans"/>
                <a:cs typeface="Open Sans"/>
              </a:rPr>
              <a:t>TERM START</a:t>
            </a:r>
            <a:endParaRPr lang="en-US" sz="2800" b="1" dirty="0">
              <a:solidFill>
                <a:schemeClr val="tx1"/>
              </a:solidFill>
              <a:ea typeface="Open Sans"/>
              <a:cs typeface="Open Sans"/>
            </a:endParaRPr>
          </a:p>
          <a:p>
            <a:pPr algn="ctr"/>
            <a:r>
              <a:rPr lang="en-US" sz="2800" b="1" dirty="0">
                <a:solidFill>
                  <a:schemeClr val="accent1"/>
                </a:solidFill>
                <a:ea typeface="Open Sans"/>
                <a:cs typeface="Open Sans"/>
              </a:rPr>
              <a:t>July 10</a:t>
            </a:r>
          </a:p>
          <a:p>
            <a:pPr algn="ctr"/>
            <a:r>
              <a:rPr lang="en-US" sz="800" b="1" dirty="0">
                <a:solidFill>
                  <a:schemeClr val="accent1"/>
                </a:solidFill>
                <a:ea typeface="Open Sans"/>
                <a:cs typeface="Open Sans"/>
              </a:rPr>
              <a:t> </a:t>
            </a:r>
            <a:br>
              <a:rPr lang="en-US" sz="800" b="1" dirty="0">
                <a:solidFill>
                  <a:schemeClr val="tx1"/>
                </a:solidFill>
                <a:ea typeface="Open Sans"/>
                <a:cs typeface="Open Sans"/>
              </a:rPr>
            </a:br>
            <a:r>
              <a:rPr lang="en-US" sz="1600" dirty="0">
                <a:solidFill>
                  <a:schemeClr val="tx1"/>
                </a:solidFill>
                <a:ea typeface="Open Sans"/>
                <a:cs typeface="Open Sans"/>
              </a:rPr>
              <a:t>DEADLINE</a:t>
            </a:r>
            <a:r>
              <a:rPr lang="en-US" sz="2000" dirty="0">
                <a:solidFill>
                  <a:schemeClr val="tx1"/>
                </a:solidFill>
                <a:ea typeface="Open Sans"/>
                <a:cs typeface="Open Sans"/>
              </a:rPr>
              <a:t> </a:t>
            </a:r>
            <a:br>
              <a:rPr lang="en-US" sz="2000" dirty="0">
                <a:solidFill>
                  <a:schemeClr val="tx1"/>
                </a:solidFill>
                <a:ea typeface="Open Sans"/>
                <a:cs typeface="Open Sans"/>
              </a:rPr>
            </a:br>
            <a:r>
              <a:rPr lang="en-US" sz="2000" dirty="0">
                <a:solidFill>
                  <a:schemeClr val="tx1"/>
                </a:solidFill>
                <a:ea typeface="Open Sans"/>
                <a:cs typeface="Open Sans"/>
              </a:rPr>
              <a:t>July 7</a:t>
            </a:r>
            <a:endParaRPr lang="en-US" sz="2200" dirty="0">
              <a:solidFill>
                <a:schemeClr val="tx1"/>
              </a:solidFill>
              <a:ea typeface="Open Sans"/>
              <a:cs typeface="Open Sans"/>
            </a:endParaRPr>
          </a:p>
        </p:txBody>
      </p:sp>
      <p:sp>
        <p:nvSpPr>
          <p:cNvPr id="9" name="Text Placeholder 5">
            <a:extLst>
              <a:ext uri="{FF2B5EF4-FFF2-40B4-BE49-F238E27FC236}">
                <a16:creationId xmlns:a16="http://schemas.microsoft.com/office/drawing/2014/main" id="{CB6C8AAF-B1FF-3200-BD3E-0AB9B9AA7037}"/>
              </a:ext>
            </a:extLst>
          </p:cNvPr>
          <p:cNvSpPr txBox="1">
            <a:spLocks/>
          </p:cNvSpPr>
          <p:nvPr/>
        </p:nvSpPr>
        <p:spPr>
          <a:xfrm>
            <a:off x="2811609" y="5413548"/>
            <a:ext cx="8566501" cy="45110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Rolling start dates give you flexibility to start when you want</a:t>
            </a:r>
            <a:endParaRPr lang="en-US" dirty="0"/>
          </a:p>
        </p:txBody>
      </p:sp>
      <p:cxnSp>
        <p:nvCxnSpPr>
          <p:cNvPr id="10" name="Straight Connector 9">
            <a:extLst>
              <a:ext uri="{FF2B5EF4-FFF2-40B4-BE49-F238E27FC236}">
                <a16:creationId xmlns:a16="http://schemas.microsoft.com/office/drawing/2014/main" id="{B7250781-83A1-064C-1C7F-69F33F874AE0}"/>
              </a:ext>
            </a:extLst>
          </p:cNvPr>
          <p:cNvCxnSpPr>
            <a:cxnSpLocks/>
          </p:cNvCxnSpPr>
          <p:nvPr/>
        </p:nvCxnSpPr>
        <p:spPr>
          <a:xfrm>
            <a:off x="3969838" y="2840853"/>
            <a:ext cx="0" cy="1895583"/>
          </a:xfrm>
          <a:prstGeom prst="line">
            <a:avLst/>
          </a:prstGeom>
          <a:ln w="25400" cap="rnd">
            <a:solidFill>
              <a:schemeClr val="accent3"/>
            </a:solidFill>
            <a:prstDash val="sysDot"/>
          </a:ln>
        </p:spPr>
        <p:style>
          <a:lnRef idx="2">
            <a:schemeClr val="accent4"/>
          </a:lnRef>
          <a:fillRef idx="0">
            <a:schemeClr val="accent4"/>
          </a:fillRef>
          <a:effectRef idx="1">
            <a:schemeClr val="accent4"/>
          </a:effectRef>
          <a:fontRef idx="minor">
            <a:schemeClr val="tx1"/>
          </a:fontRef>
        </p:style>
      </p:cxnSp>
      <p:cxnSp>
        <p:nvCxnSpPr>
          <p:cNvPr id="11" name="Straight Connector 10">
            <a:extLst>
              <a:ext uri="{FF2B5EF4-FFF2-40B4-BE49-F238E27FC236}">
                <a16:creationId xmlns:a16="http://schemas.microsoft.com/office/drawing/2014/main" id="{F482BE49-A62F-978F-01F0-69AF0917000C}"/>
              </a:ext>
            </a:extLst>
          </p:cNvPr>
          <p:cNvCxnSpPr>
            <a:cxnSpLocks/>
          </p:cNvCxnSpPr>
          <p:nvPr/>
        </p:nvCxnSpPr>
        <p:spPr>
          <a:xfrm>
            <a:off x="7175500" y="2840853"/>
            <a:ext cx="0" cy="1895583"/>
          </a:xfrm>
          <a:prstGeom prst="line">
            <a:avLst/>
          </a:prstGeom>
          <a:ln w="25400" cap="rnd">
            <a:solidFill>
              <a:schemeClr val="accent3"/>
            </a:solidFill>
            <a:prstDash val="sysDot"/>
          </a:ln>
        </p:spPr>
        <p:style>
          <a:lnRef idx="2">
            <a:schemeClr val="accent4"/>
          </a:lnRef>
          <a:fillRef idx="0">
            <a:schemeClr val="accent4"/>
          </a:fillRef>
          <a:effectRef idx="1">
            <a:schemeClr val="accent4"/>
          </a:effectRef>
          <a:fontRef idx="minor">
            <a:schemeClr val="tx1"/>
          </a:fontRef>
        </p:style>
      </p:cxnSp>
      <p:sp>
        <p:nvSpPr>
          <p:cNvPr id="13" name="Rectangle 12">
            <a:extLst>
              <a:ext uri="{FF2B5EF4-FFF2-40B4-BE49-F238E27FC236}">
                <a16:creationId xmlns:a16="http://schemas.microsoft.com/office/drawing/2014/main" id="{96B744AD-F5BE-361A-8968-01B32DC658D1}"/>
              </a:ext>
            </a:extLst>
          </p:cNvPr>
          <p:cNvSpPr/>
          <p:nvPr/>
        </p:nvSpPr>
        <p:spPr>
          <a:xfrm>
            <a:off x="1538732" y="5158232"/>
            <a:ext cx="1104900" cy="918530"/>
          </a:xfrm>
          <a:prstGeom prst="rect">
            <a:avLst/>
          </a:prstGeom>
          <a:solidFill>
            <a:srgbClr val="1D7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Daily calendar outline">
            <a:extLst>
              <a:ext uri="{FF2B5EF4-FFF2-40B4-BE49-F238E27FC236}">
                <a16:creationId xmlns:a16="http://schemas.microsoft.com/office/drawing/2014/main" id="{51928AB3-CFF9-53CF-6245-F1A6830065C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44576" y="5176620"/>
            <a:ext cx="848754" cy="848755"/>
          </a:xfrm>
          <a:prstGeom prst="rect">
            <a:avLst/>
          </a:prstGeom>
        </p:spPr>
      </p:pic>
    </p:spTree>
    <p:extLst>
      <p:ext uri="{BB962C8B-B14F-4D97-AF65-F5344CB8AC3E}">
        <p14:creationId xmlns:p14="http://schemas.microsoft.com/office/powerpoint/2010/main" val="417353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65F77D20-A486-1A80-BCD4-5C98CDAB72A2}"/>
              </a:ext>
            </a:extLst>
          </p:cNvPr>
          <p:cNvSpPr>
            <a:spLocks noGrp="1"/>
          </p:cNvSpPr>
          <p:nvPr>
            <p:ph type="body" sz="quarter" idx="4294967295"/>
          </p:nvPr>
        </p:nvSpPr>
        <p:spPr>
          <a:xfrm>
            <a:off x="2441275" y="810884"/>
            <a:ext cx="5900468" cy="1578634"/>
          </a:xfrm>
        </p:spPr>
        <p:txBody>
          <a:bodyPr>
            <a:normAutofit/>
          </a:bodyPr>
          <a:lstStyle/>
          <a:p>
            <a:pPr marL="0" indent="0" algn="ctr">
              <a:buNone/>
            </a:pPr>
            <a:r>
              <a:rPr lang="en-US" sz="3600" dirty="0">
                <a:solidFill>
                  <a:schemeClr val="bg1"/>
                </a:solidFill>
              </a:rPr>
              <a:t>Scholarship &amp; Grant Information</a:t>
            </a:r>
          </a:p>
        </p:txBody>
      </p:sp>
      <p:sp>
        <p:nvSpPr>
          <p:cNvPr id="4" name="TextBox 3">
            <a:extLst>
              <a:ext uri="{FF2B5EF4-FFF2-40B4-BE49-F238E27FC236}">
                <a16:creationId xmlns:a16="http://schemas.microsoft.com/office/drawing/2014/main" id="{7D3DF463-6E96-4BC9-BFED-B9240F14341B}"/>
              </a:ext>
            </a:extLst>
          </p:cNvPr>
          <p:cNvSpPr txBox="1"/>
          <p:nvPr/>
        </p:nvSpPr>
        <p:spPr>
          <a:xfrm>
            <a:off x="1311215" y="2690336"/>
            <a:ext cx="7830628" cy="3477875"/>
          </a:xfrm>
          <a:prstGeom prst="rect">
            <a:avLst/>
          </a:prstGeom>
          <a:noFill/>
        </p:spPr>
        <p:txBody>
          <a:bodyPr wrap="square">
            <a:spAutoFit/>
          </a:bodyPr>
          <a:lstStyle/>
          <a:p>
            <a:r>
              <a:rPr lang="en-US" sz="2400" dirty="0"/>
              <a:t>You can receive part of the more than $2.5M in grants and scholarships we award each year on top of our already affordable tuition. Our mission is to provide high-quality education at an affordable price, and we offer scholarships and grants to meet your needs.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mn-cs"/>
                <a:hlinkClick r:id="rId3"/>
              </a:rPr>
              <a:t>https://ace.edu/tuition-and-admissions/grants-scholarships/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endParaRPr lang="en-US" sz="2400" dirty="0"/>
          </a:p>
          <a:p>
            <a:endParaRPr lang="en-US" sz="2400" dirty="0"/>
          </a:p>
        </p:txBody>
      </p:sp>
    </p:spTree>
    <p:extLst>
      <p:ext uri="{BB962C8B-B14F-4D97-AF65-F5344CB8AC3E}">
        <p14:creationId xmlns:p14="http://schemas.microsoft.com/office/powerpoint/2010/main" val="3855436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66BB9B-356B-4F3B-9A6C-9BAE2AD2FF5D}"/>
              </a:ext>
            </a:extLst>
          </p:cNvPr>
          <p:cNvSpPr>
            <a:spLocks noGrp="1"/>
          </p:cNvSpPr>
          <p:nvPr>
            <p:ph type="body" sz="quarter" idx="10"/>
          </p:nvPr>
        </p:nvSpPr>
        <p:spPr/>
        <p:txBody>
          <a:bodyPr>
            <a:normAutofit lnSpcReduction="10000"/>
          </a:bodyPr>
          <a:lstStyle/>
          <a:p>
            <a:r>
              <a:rPr lang="en-US" dirty="0" err="1"/>
              <a:t>UKHealthcare</a:t>
            </a:r>
            <a:r>
              <a:rPr lang="en-US" dirty="0"/>
              <a:t>  Information</a:t>
            </a:r>
          </a:p>
        </p:txBody>
      </p:sp>
    </p:spTree>
    <p:extLst>
      <p:ext uri="{BB962C8B-B14F-4D97-AF65-F5344CB8AC3E}">
        <p14:creationId xmlns:p14="http://schemas.microsoft.com/office/powerpoint/2010/main" val="3182485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8853" y="900167"/>
            <a:ext cx="10126872" cy="989017"/>
          </a:xfrm>
          <a:prstGeom prst="rect">
            <a:avLst/>
          </a:prstGeom>
        </p:spPr>
        <p:txBody>
          <a:bodyPr vert="horz" lIns="91440" tIns="45720" rIns="91440" bIns="45720" rtlCol="0">
            <a:normAutofit/>
          </a:bodyPr>
          <a:lstStyle/>
          <a:p>
            <a:pPr>
              <a:lnSpc>
                <a:spcPct val="90000"/>
              </a:lnSpc>
              <a:spcBef>
                <a:spcPts val="1000"/>
              </a:spcBef>
            </a:pPr>
            <a:r>
              <a:rPr lang="en-US" sz="4800" b="0" i="0" kern="1200" dirty="0">
                <a:ln w="0"/>
                <a:solidFill>
                  <a:schemeClr val="accent6"/>
                </a:solidFill>
                <a:effectLst>
                  <a:outerShdw blurRad="38100" dist="19050" dir="2700000" algn="tl" rotWithShape="0">
                    <a:schemeClr val="dk1">
                      <a:alpha val="40000"/>
                    </a:schemeClr>
                  </a:outerShdw>
                </a:effectLst>
                <a:ea typeface="+mn-ea"/>
                <a:cs typeface="+mn-cs"/>
              </a:rPr>
              <a:t>NURSING TUITION CONTRACT</a:t>
            </a:r>
          </a:p>
        </p:txBody>
      </p:sp>
      <p:sp>
        <p:nvSpPr>
          <p:cNvPr id="3" name="TextBox 2"/>
          <p:cNvSpPr txBox="1"/>
          <p:nvPr/>
        </p:nvSpPr>
        <p:spPr>
          <a:xfrm>
            <a:off x="203711" y="1543050"/>
            <a:ext cx="11045134" cy="5100638"/>
          </a:xfrm>
          <a:prstGeom prst="rect">
            <a:avLst/>
          </a:prstGeom>
        </p:spPr>
        <p:txBody>
          <a:bodyPr vert="horz" lIns="91440" tIns="45720" rIns="91440" bIns="45720" rtlCol="0">
            <a:normAutofit/>
          </a:bodyPr>
          <a:lstStyle/>
          <a:p>
            <a:pPr marL="342900" indent="-342900">
              <a:lnSpc>
                <a:spcPct val="90000"/>
              </a:lnSpc>
              <a:spcBef>
                <a:spcPts val="1000"/>
              </a:spcBef>
              <a:buFont typeface="Arial" panose="020B0604020202020204" pitchFamily="34" charset="0"/>
              <a:buChar char="•"/>
            </a:pPr>
            <a:endParaRPr lang="en-US" sz="1600" dirty="0">
              <a:ln w="0"/>
              <a:solidFill>
                <a:srgbClr val="05213B"/>
              </a:solidFill>
              <a:effectLst>
                <a:outerShdw blurRad="38100" dist="19050" dir="2700000" algn="tl" rotWithShape="0">
                  <a:schemeClr val="dk1">
                    <a:alpha val="40000"/>
                  </a:schemeClr>
                </a:outerShdw>
              </a:effectLst>
              <a:latin typeface="Public Sans Light" pitchFamily="2" charset="77"/>
              <a:cs typeface="Calibri Light" panose="020F0302020204030204" pitchFamily="34" charset="0"/>
            </a:endParaRPr>
          </a:p>
          <a:p>
            <a:pPr>
              <a:lnSpc>
                <a:spcPct val="90000"/>
              </a:lnSpc>
              <a:spcBef>
                <a:spcPts val="1000"/>
              </a:spcBef>
            </a:pPr>
            <a:r>
              <a:rPr lang="en-US" sz="2800" dirty="0">
                <a:ln w="0"/>
                <a:solidFill>
                  <a:schemeClr val="accent6">
                    <a:lumMod val="60000"/>
                    <a:lumOff val="40000"/>
                  </a:schemeClr>
                </a:solidFill>
                <a:effectLst>
                  <a:outerShdw blurRad="38100" dist="19050" dir="2700000" algn="tl" rotWithShape="0">
                    <a:schemeClr val="dk1">
                      <a:alpha val="40000"/>
                    </a:schemeClr>
                  </a:outerShdw>
                </a:effectLst>
                <a:cs typeface="Calibri Light" panose="020F0302020204030204" pitchFamily="34" charset="0"/>
              </a:rPr>
              <a:t>This policy is to provide tuition payment for current licensed nursing employees (RN, LPN) pursuing a nursing degree </a:t>
            </a:r>
            <a:r>
              <a:rPr lang="en-US" sz="2800" u="sng" dirty="0">
                <a:ln w="0"/>
                <a:solidFill>
                  <a:schemeClr val="accent6">
                    <a:lumMod val="60000"/>
                    <a:lumOff val="40000"/>
                  </a:schemeClr>
                </a:solidFill>
                <a:effectLst>
                  <a:outerShdw blurRad="38100" dist="19050" dir="2700000" algn="tl" rotWithShape="0">
                    <a:schemeClr val="dk1">
                      <a:alpha val="40000"/>
                    </a:schemeClr>
                  </a:outerShdw>
                </a:effectLst>
                <a:cs typeface="Calibri Light" panose="020F0302020204030204" pitchFamily="34" charset="0"/>
              </a:rPr>
              <a:t>not </a:t>
            </a:r>
            <a:r>
              <a:rPr lang="en-US" sz="2800" dirty="0">
                <a:ln w="0"/>
                <a:solidFill>
                  <a:schemeClr val="accent6">
                    <a:lumMod val="60000"/>
                    <a:lumOff val="40000"/>
                  </a:schemeClr>
                </a:solidFill>
                <a:effectLst>
                  <a:outerShdw blurRad="38100" dist="19050" dir="2700000" algn="tl" rotWithShape="0">
                    <a:schemeClr val="dk1">
                      <a:alpha val="40000"/>
                    </a:schemeClr>
                  </a:outerShdw>
                </a:effectLst>
                <a:cs typeface="Calibri Light" panose="020F0302020204030204" pitchFamily="34" charset="0"/>
              </a:rPr>
              <a:t>offered at UK. </a:t>
            </a:r>
          </a:p>
          <a:p>
            <a:pPr>
              <a:lnSpc>
                <a:spcPct val="90000"/>
              </a:lnSpc>
              <a:spcBef>
                <a:spcPts val="1000"/>
              </a:spcBef>
            </a:pPr>
            <a:r>
              <a:rPr lang="en-US" sz="2800" dirty="0">
                <a:solidFill>
                  <a:schemeClr val="accent6">
                    <a:lumMod val="60000"/>
                    <a:lumOff val="40000"/>
                  </a:schemeClr>
                </a:solidFill>
              </a:rPr>
              <a:t>University of Kentucky / </a:t>
            </a:r>
            <a:r>
              <a:rPr lang="en-US" sz="2800" dirty="0">
                <a:solidFill>
                  <a:schemeClr val="accent6">
                    <a:lumMod val="60000"/>
                    <a:lumOff val="40000"/>
                  </a:schemeClr>
                </a:solidFill>
                <a:highlight>
                  <a:srgbClr val="FFFF00"/>
                </a:highlight>
              </a:rPr>
              <a:t>UK HealthCare Nursing Policy and Procedure Policy # NU09-29</a:t>
            </a:r>
            <a:r>
              <a:rPr lang="en-US" sz="2800" dirty="0">
                <a:solidFill>
                  <a:schemeClr val="accent6">
                    <a:lumMod val="60000"/>
                    <a:lumOff val="40000"/>
                  </a:schemeClr>
                </a:solidFill>
              </a:rPr>
              <a:t> Title/Description: Tuition Payment for Licensed Nurses Purpose: To provide tuition payment for licensed nurses working within Nursing Services and pursuing an additional degree in Nursing. </a:t>
            </a:r>
          </a:p>
          <a:p>
            <a:pPr>
              <a:lnSpc>
                <a:spcPct val="90000"/>
              </a:lnSpc>
              <a:spcBef>
                <a:spcPts val="1000"/>
              </a:spcBef>
            </a:pPr>
            <a:r>
              <a:rPr lang="en-US" sz="2800" dirty="0">
                <a:ln w="0"/>
                <a:solidFill>
                  <a:schemeClr val="accent6">
                    <a:lumMod val="60000"/>
                    <a:lumOff val="40000"/>
                  </a:schemeClr>
                </a:solidFill>
                <a:effectLst>
                  <a:outerShdw blurRad="38100" dist="19050" dir="2700000" algn="tl" rotWithShape="0">
                    <a:schemeClr val="dk1">
                      <a:alpha val="40000"/>
                    </a:schemeClr>
                  </a:outerShdw>
                </a:effectLst>
                <a:latin typeface="Public Sans Light" pitchFamily="2" charset="77"/>
                <a:cs typeface="Calibri Light" panose="020F0302020204030204" pitchFamily="34" charset="0"/>
              </a:rPr>
              <a:t>https://ukhealthcare.uky.edu/sites/default/files/nu09-29-tuition-payment-for-licensed-nurses.pdf</a:t>
            </a:r>
          </a:p>
        </p:txBody>
      </p:sp>
      <p:pic>
        <p:nvPicPr>
          <p:cNvPr id="4" name="Picture 3">
            <a:extLst>
              <a:ext uri="{FF2B5EF4-FFF2-40B4-BE49-F238E27FC236}">
                <a16:creationId xmlns:a16="http://schemas.microsoft.com/office/drawing/2014/main" id="{8496C5BF-1E98-4084-AC50-2F39154E26DA}"/>
              </a:ext>
            </a:extLst>
          </p:cNvPr>
          <p:cNvPicPr>
            <a:picLocks noChangeAspect="1"/>
          </p:cNvPicPr>
          <p:nvPr/>
        </p:nvPicPr>
        <p:blipFill>
          <a:blip r:embed="rId3"/>
          <a:stretch>
            <a:fillRect/>
          </a:stretch>
        </p:blipFill>
        <p:spPr>
          <a:xfrm>
            <a:off x="203710" y="94889"/>
            <a:ext cx="1185143" cy="805278"/>
          </a:xfrm>
          <a:prstGeom prst="rect">
            <a:avLst/>
          </a:prstGeom>
        </p:spPr>
      </p:pic>
    </p:spTree>
    <p:extLst>
      <p:ext uri="{BB962C8B-B14F-4D97-AF65-F5344CB8AC3E}">
        <p14:creationId xmlns:p14="http://schemas.microsoft.com/office/powerpoint/2010/main" val="2263744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401581" y="325941"/>
            <a:ext cx="8177842" cy="5806008"/>
            <a:chOff x="1161412" y="333804"/>
            <a:chExt cx="8177842" cy="5922337"/>
          </a:xfrm>
        </p:grpSpPr>
        <p:sp>
          <p:nvSpPr>
            <p:cNvPr id="2" name="TextBox 1"/>
            <p:cNvSpPr txBox="1"/>
            <p:nvPr/>
          </p:nvSpPr>
          <p:spPr>
            <a:xfrm>
              <a:off x="2166389" y="333804"/>
              <a:ext cx="6167887" cy="1036013"/>
            </a:xfrm>
            <a:prstGeom prst="rect">
              <a:avLst/>
            </a:prstGeom>
            <a:noFill/>
            <a:effectLst>
              <a:glow rad="139700">
                <a:schemeClr val="accent2">
                  <a:satMod val="175000"/>
                  <a:alpha val="40000"/>
                </a:schemeClr>
              </a:glow>
            </a:effectLst>
          </p:spPr>
          <p:txBody>
            <a:bodyPr wrap="square" rtlCol="0">
              <a:spAutoFit/>
            </a:bodyPr>
            <a:lstStyle/>
            <a:p>
              <a:pPr algn="ctr"/>
              <a:r>
                <a:rPr lang="en-US" sz="6000" u="sng" dirty="0">
                  <a:ln w="0"/>
                  <a:solidFill>
                    <a:schemeClr val="accent6"/>
                  </a:solidFill>
                  <a:effectLst>
                    <a:outerShdw blurRad="38100" dist="25400" dir="5400000" algn="ctr" rotWithShape="0">
                      <a:srgbClr val="6E747A">
                        <a:alpha val="43000"/>
                      </a:srgbClr>
                    </a:outerShdw>
                  </a:effectLst>
                </a:rPr>
                <a:t>DO I QUALIFY?</a:t>
              </a:r>
            </a:p>
          </p:txBody>
        </p:sp>
        <p:sp>
          <p:nvSpPr>
            <p:cNvPr id="6" name="TextBox 5"/>
            <p:cNvSpPr txBox="1"/>
            <p:nvPr/>
          </p:nvSpPr>
          <p:spPr>
            <a:xfrm>
              <a:off x="1161412" y="1892331"/>
              <a:ext cx="8177842" cy="4363810"/>
            </a:xfrm>
            <a:prstGeom prst="rect">
              <a:avLst/>
            </a:prstGeom>
            <a:noFill/>
          </p:spPr>
          <p:txBody>
            <a:bodyPr wrap="square" rtlCol="0" anchor="ctr">
              <a:spAutoFit/>
            </a:bodyPr>
            <a:lstStyle/>
            <a:p>
              <a:r>
                <a:rPr lang="en-US" sz="1600" dirty="0">
                  <a:latin typeface="Calibri" panose="020F0502020204030204" pitchFamily="34" charset="0"/>
                  <a:cs typeface="Calibri" panose="020F0502020204030204" pitchFamily="34" charset="0"/>
                </a:rPr>
                <a:t>Are you in a current nursing position and have a direct line of reporting to the Chief Nurse Executive? </a:t>
              </a:r>
            </a:p>
            <a:p>
              <a:pPr marL="342900" indent="-342900">
                <a:buFont typeface="Arial" panose="020B0604020202020204" pitchFamily="34" charset="0"/>
                <a:buChar char="•"/>
              </a:pPr>
              <a:r>
                <a:rPr lang="en-US" sz="1600" dirty="0">
                  <a:solidFill>
                    <a:schemeClr val="accent6">
                      <a:lumMod val="60000"/>
                      <a:lumOff val="40000"/>
                    </a:schemeClr>
                  </a:solidFill>
                  <a:latin typeface="Calibri" panose="020F0502020204030204" pitchFamily="34" charset="0"/>
                  <a:cs typeface="Calibri" panose="020F0502020204030204" pitchFamily="34" charset="0"/>
                </a:rPr>
                <a:t>Must be a current registered or licensed nurse (RN, LPN)</a:t>
              </a:r>
            </a:p>
            <a:p>
              <a:pPr marL="342900" lvl="1" indent="-342900">
                <a:buFont typeface="Arial" panose="020B0604020202020204" pitchFamily="34" charset="0"/>
                <a:buChar char="•"/>
              </a:pPr>
              <a:r>
                <a:rPr lang="en-US" sz="1600" dirty="0">
                  <a:solidFill>
                    <a:schemeClr val="accent6">
                      <a:lumMod val="60000"/>
                      <a:lumOff val="40000"/>
                    </a:schemeClr>
                  </a:solidFill>
                  <a:latin typeface="Calibri" panose="020F0502020204030204" pitchFamily="34" charset="0"/>
                  <a:cs typeface="Calibri" panose="020F0502020204030204" pitchFamily="34" charset="0"/>
                </a:rPr>
                <a:t>Must be at .50 FTE or higher</a:t>
              </a:r>
            </a:p>
            <a:p>
              <a:pPr marL="285750" lvl="2" indent="-285750">
                <a:buFont typeface="Arial" panose="020B0604020202020204" pitchFamily="34" charset="0"/>
                <a:buChar char="•"/>
              </a:pPr>
              <a:r>
                <a:rPr lang="en-US" sz="1600" dirty="0">
                  <a:solidFill>
                    <a:schemeClr val="accent6">
                      <a:lumMod val="60000"/>
                      <a:lumOff val="40000"/>
                    </a:schemeClr>
                  </a:solidFill>
                  <a:latin typeface="Calibri" panose="020F0502020204030204" pitchFamily="34" charset="0"/>
                  <a:cs typeface="Calibri" panose="020F0502020204030204" pitchFamily="34" charset="0"/>
                </a:rPr>
                <a:t> On-Call (PRN) status does not qualify </a:t>
              </a:r>
            </a:p>
            <a:p>
              <a:pPr marL="0" lvl="2"/>
              <a:r>
                <a:rPr lang="en-US" sz="1600" dirty="0">
                  <a:latin typeface="Calibri" panose="020F0502020204030204" pitchFamily="34" charset="0"/>
                  <a:cs typeface="Calibri" panose="020F0502020204030204" pitchFamily="34" charset="0"/>
                </a:rPr>
                <a:t>Are you pursuing a nursing degree not offered at UK or were you not accepted into the nursing program offered at UK?</a:t>
              </a:r>
            </a:p>
            <a:p>
              <a:pPr marL="285750" lvl="2" indent="-285750">
                <a:buFont typeface="Arial" panose="020B0604020202020204" pitchFamily="34" charset="0"/>
                <a:buChar char="•"/>
              </a:pPr>
              <a:r>
                <a:rPr lang="en-US" sz="1600" dirty="0">
                  <a:solidFill>
                    <a:schemeClr val="accent6">
                      <a:lumMod val="60000"/>
                      <a:lumOff val="40000"/>
                    </a:schemeClr>
                  </a:solidFill>
                  <a:latin typeface="Calibri" panose="020F0502020204030204" pitchFamily="34" charset="0"/>
                  <a:cs typeface="Calibri" panose="020F0502020204030204" pitchFamily="34" charset="0"/>
                </a:rPr>
                <a:t>Must first apply to UK if desired program is offered</a:t>
              </a: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Have you successfully completed your 90 day orientation period?</a:t>
              </a:r>
            </a:p>
            <a:p>
              <a:pPr marL="342900" lvl="1" indent="-342900">
                <a:buFont typeface="Arial" panose="020B0604020202020204" pitchFamily="34" charset="0"/>
                <a:buChar char="•"/>
              </a:pPr>
              <a:r>
                <a:rPr lang="en-US" sz="1600" dirty="0">
                  <a:solidFill>
                    <a:schemeClr val="accent6">
                      <a:lumMod val="60000"/>
                      <a:lumOff val="40000"/>
                    </a:schemeClr>
                  </a:solidFill>
                  <a:latin typeface="Calibri" panose="020F0502020204030204" pitchFamily="34" charset="0"/>
                  <a:cs typeface="Calibri" panose="020F0502020204030204" pitchFamily="34" charset="0"/>
                </a:rPr>
                <a:t>Must have successfully completed your 90 day orientation period</a:t>
              </a: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Have you received a written corrective action within the last 12 months?</a:t>
              </a:r>
            </a:p>
            <a:p>
              <a:pPr marL="285750" lvl="1" indent="-285750">
                <a:buFont typeface="Arial" panose="020B0604020202020204" pitchFamily="34" charset="0"/>
                <a:buChar char="•"/>
              </a:pPr>
              <a:r>
                <a:rPr lang="en-US" sz="1600" dirty="0">
                  <a:solidFill>
                    <a:schemeClr val="accent6">
                      <a:lumMod val="60000"/>
                      <a:lumOff val="40000"/>
                    </a:schemeClr>
                  </a:solidFill>
                  <a:latin typeface="Calibri" panose="020F0502020204030204" pitchFamily="34" charset="0"/>
                  <a:cs typeface="Calibri" panose="020F0502020204030204" pitchFamily="34" charset="0"/>
                </a:rPr>
                <a:t>Must not have received a written corrective action or higher within the past 12 months</a:t>
              </a:r>
            </a:p>
            <a:p>
              <a:pPr marL="742950" lvl="1"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Have you been accepted into an accredited nursing program?</a:t>
              </a:r>
            </a:p>
            <a:p>
              <a:pPr marL="285750" lvl="1" indent="-285750">
                <a:buFont typeface="Arial" panose="020B0604020202020204" pitchFamily="34" charset="0"/>
                <a:buChar char="•"/>
              </a:pPr>
              <a:r>
                <a:rPr lang="en-US" sz="1600" dirty="0">
                  <a:solidFill>
                    <a:schemeClr val="accent6">
                      <a:lumMod val="60000"/>
                      <a:lumOff val="40000"/>
                    </a:schemeClr>
                  </a:solidFill>
                  <a:latin typeface="Calibri" panose="020F0502020204030204" pitchFamily="34" charset="0"/>
                  <a:cs typeface="Calibri" panose="020F0502020204030204" pitchFamily="34" charset="0"/>
                </a:rPr>
                <a:t>Nursing program must be accredited by CCNE, ACEN, Higher Learning Commission</a:t>
              </a:r>
            </a:p>
          </p:txBody>
        </p:sp>
      </p:grpSp>
      <p:pic>
        <p:nvPicPr>
          <p:cNvPr id="4" name="Picture 3">
            <a:extLst>
              <a:ext uri="{FF2B5EF4-FFF2-40B4-BE49-F238E27FC236}">
                <a16:creationId xmlns:a16="http://schemas.microsoft.com/office/drawing/2014/main" id="{A86C2017-F327-4BF9-8F7F-0C11B8B34A8F}"/>
              </a:ext>
            </a:extLst>
          </p:cNvPr>
          <p:cNvPicPr>
            <a:picLocks noChangeAspect="1"/>
          </p:cNvPicPr>
          <p:nvPr/>
        </p:nvPicPr>
        <p:blipFill>
          <a:blip r:embed="rId3"/>
          <a:stretch>
            <a:fillRect/>
          </a:stretch>
        </p:blipFill>
        <p:spPr>
          <a:xfrm>
            <a:off x="189086" y="172528"/>
            <a:ext cx="1203975" cy="874647"/>
          </a:xfrm>
          <a:prstGeom prst="rect">
            <a:avLst/>
          </a:prstGeom>
        </p:spPr>
      </p:pic>
    </p:spTree>
    <p:extLst>
      <p:ext uri="{BB962C8B-B14F-4D97-AF65-F5344CB8AC3E}">
        <p14:creationId xmlns:p14="http://schemas.microsoft.com/office/powerpoint/2010/main" val="17127887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15E47649-A144-BFE4-2CC4-8529DAB401CB}"/>
              </a:ext>
            </a:extLst>
          </p:cNvPr>
          <p:cNvSpPr>
            <a:spLocks noGrp="1"/>
          </p:cNvSpPr>
          <p:nvPr>
            <p:ph type="body" sz="quarter" idx="12"/>
          </p:nvPr>
        </p:nvSpPr>
        <p:spPr/>
        <p:txBody>
          <a:bodyPr>
            <a:normAutofit fontScale="92500"/>
          </a:bodyPr>
          <a:lstStyle/>
          <a:p>
            <a:r>
              <a:rPr lang="en-US" dirty="0"/>
              <a:t>Asst. Vice President Field Operations &amp; Partnerships- Healthcare</a:t>
            </a:r>
          </a:p>
        </p:txBody>
      </p:sp>
      <p:sp>
        <p:nvSpPr>
          <p:cNvPr id="22" name="Text Placeholder 21">
            <a:extLst>
              <a:ext uri="{FF2B5EF4-FFF2-40B4-BE49-F238E27FC236}">
                <a16:creationId xmlns:a16="http://schemas.microsoft.com/office/drawing/2014/main" id="{C26C51BD-A362-21F3-ACD4-B6F7466533E7}"/>
              </a:ext>
            </a:extLst>
          </p:cNvPr>
          <p:cNvSpPr>
            <a:spLocks noGrp="1"/>
          </p:cNvSpPr>
          <p:nvPr>
            <p:ph type="body" sz="quarter" idx="11"/>
          </p:nvPr>
        </p:nvSpPr>
        <p:spPr/>
        <p:txBody>
          <a:bodyPr/>
          <a:lstStyle/>
          <a:p>
            <a:r>
              <a:rPr lang="en-US" dirty="0">
                <a:latin typeface="+mj-lt"/>
              </a:rPr>
              <a:t>Marianne Schmeling </a:t>
            </a:r>
            <a:endParaRPr lang="en-US" sz="3200" dirty="0">
              <a:latin typeface="+mj-lt"/>
            </a:endParaRPr>
          </a:p>
        </p:txBody>
      </p:sp>
      <p:sp>
        <p:nvSpPr>
          <p:cNvPr id="41" name="Text Placeholder 40">
            <a:extLst>
              <a:ext uri="{FF2B5EF4-FFF2-40B4-BE49-F238E27FC236}">
                <a16:creationId xmlns:a16="http://schemas.microsoft.com/office/drawing/2014/main" id="{B427208F-E2B7-684F-39A5-62E6095CC96E}"/>
              </a:ext>
            </a:extLst>
          </p:cNvPr>
          <p:cNvSpPr>
            <a:spLocks noGrp="1"/>
          </p:cNvSpPr>
          <p:nvPr>
            <p:ph type="body" sz="quarter" idx="16"/>
          </p:nvPr>
        </p:nvSpPr>
        <p:spPr>
          <a:xfrm>
            <a:off x="3291841" y="4030971"/>
            <a:ext cx="7465299" cy="1447116"/>
          </a:xfrm>
        </p:spPr>
        <p:txBody>
          <a:bodyPr>
            <a:normAutofit fontScale="92500" lnSpcReduction="20000"/>
          </a:bodyPr>
          <a:lstStyle/>
          <a:p>
            <a:r>
              <a:rPr lang="en-US" dirty="0"/>
              <a:t>Sigma Theta Tau Corporate Board Member</a:t>
            </a:r>
          </a:p>
          <a:p>
            <a:r>
              <a:rPr lang="en-US" dirty="0"/>
              <a:t>Nursing Education 10 years</a:t>
            </a:r>
          </a:p>
          <a:p>
            <a:endParaRPr lang="en-US" dirty="0"/>
          </a:p>
          <a:p>
            <a:endParaRPr lang="en-US" dirty="0"/>
          </a:p>
          <a:p>
            <a:r>
              <a:rPr lang="en-US" dirty="0"/>
              <a:t>Former Mental Health Therapist</a:t>
            </a:r>
          </a:p>
          <a:p>
            <a:r>
              <a:rPr lang="en-US" dirty="0"/>
              <a:t>Medical Device Sales</a:t>
            </a:r>
          </a:p>
          <a:p>
            <a:endParaRPr lang="en-US" dirty="0"/>
          </a:p>
          <a:p>
            <a:pPr marL="0" indent="0">
              <a:buNone/>
            </a:pPr>
            <a:endParaRPr lang="en-US" dirty="0"/>
          </a:p>
          <a:p>
            <a:endParaRPr lang="en-US" dirty="0"/>
          </a:p>
        </p:txBody>
      </p:sp>
      <p:sp>
        <p:nvSpPr>
          <p:cNvPr id="42" name="Text Placeholder 15">
            <a:extLst>
              <a:ext uri="{FF2B5EF4-FFF2-40B4-BE49-F238E27FC236}">
                <a16:creationId xmlns:a16="http://schemas.microsoft.com/office/drawing/2014/main" id="{9CB89A8F-5D32-B610-3E08-F4BC792A0F97}"/>
              </a:ext>
            </a:extLst>
          </p:cNvPr>
          <p:cNvSpPr txBox="1">
            <a:spLocks/>
          </p:cNvSpPr>
          <p:nvPr/>
        </p:nvSpPr>
        <p:spPr>
          <a:xfrm>
            <a:off x="3968514" y="3675837"/>
            <a:ext cx="2488042" cy="355134"/>
          </a:xfrm>
          <a:prstGeom prst="rect">
            <a:avLst/>
          </a:prstGeom>
        </p:spPr>
        <p:txBody>
          <a:bodyPr>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1"/>
                </a:solidFill>
                <a:latin typeface="Public Sans Ligh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1"/>
                </a:solidFill>
              </a:rPr>
              <a:t>Marianne.Schmeling@ace.edu</a:t>
            </a:r>
          </a:p>
        </p:txBody>
      </p:sp>
      <p:sp>
        <p:nvSpPr>
          <p:cNvPr id="43" name="Text Placeholder 15">
            <a:extLst>
              <a:ext uri="{FF2B5EF4-FFF2-40B4-BE49-F238E27FC236}">
                <a16:creationId xmlns:a16="http://schemas.microsoft.com/office/drawing/2014/main" id="{00965B42-BF87-9D06-9479-D0F0E7B289EE}"/>
              </a:ext>
            </a:extLst>
          </p:cNvPr>
          <p:cNvSpPr txBox="1">
            <a:spLocks/>
          </p:cNvSpPr>
          <p:nvPr/>
        </p:nvSpPr>
        <p:spPr>
          <a:xfrm>
            <a:off x="7041232" y="3664259"/>
            <a:ext cx="3215479" cy="36671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1"/>
                </a:solidFill>
                <a:latin typeface="Public Sans Ligh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solidFill>
                  <a:schemeClr val="accent1"/>
                </a:solidFill>
              </a:rPr>
              <a:t>614-774-1757</a:t>
            </a:r>
          </a:p>
        </p:txBody>
      </p:sp>
      <p:pic>
        <p:nvPicPr>
          <p:cNvPr id="44" name="Graphic 43" descr="Envelope with solid fill">
            <a:extLst>
              <a:ext uri="{FF2B5EF4-FFF2-40B4-BE49-F238E27FC236}">
                <a16:creationId xmlns:a16="http://schemas.microsoft.com/office/drawing/2014/main" id="{228F3E68-968F-964B-909C-7B9D21AE42D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664337" y="3662977"/>
            <a:ext cx="254652" cy="254652"/>
          </a:xfrm>
          <a:prstGeom prst="rect">
            <a:avLst/>
          </a:prstGeom>
        </p:spPr>
      </p:pic>
      <p:pic>
        <p:nvPicPr>
          <p:cNvPr id="45" name="Graphic 44" descr="Receiver with solid fill">
            <a:extLst>
              <a:ext uri="{FF2B5EF4-FFF2-40B4-BE49-F238E27FC236}">
                <a16:creationId xmlns:a16="http://schemas.microsoft.com/office/drawing/2014/main" id="{A7B76708-8A78-C22D-ACA6-62AA49A2E6B4}"/>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775090" y="3675837"/>
            <a:ext cx="220851" cy="220851"/>
          </a:xfrm>
          <a:prstGeom prst="rect">
            <a:avLst/>
          </a:prstGeom>
        </p:spPr>
      </p:pic>
      <p:pic>
        <p:nvPicPr>
          <p:cNvPr id="5" name="Picture Placeholder 4" descr="A picture containing person&#10;&#10;Description automatically generated">
            <a:extLst>
              <a:ext uri="{FF2B5EF4-FFF2-40B4-BE49-F238E27FC236}">
                <a16:creationId xmlns:a16="http://schemas.microsoft.com/office/drawing/2014/main" id="{69D30ECA-1712-4CC2-8365-887B70270D8F}"/>
              </a:ext>
            </a:extLst>
          </p:cNvPr>
          <p:cNvPicPr>
            <a:picLocks noGrp="1" noChangeAspect="1"/>
          </p:cNvPicPr>
          <p:nvPr>
            <p:ph type="pic" sz="quarter" idx="13"/>
          </p:nvPr>
        </p:nvPicPr>
        <p:blipFill>
          <a:blip r:embed="rId7">
            <a:extLst>
              <a:ext uri="{28A0092B-C50C-407E-A947-70E740481C1C}">
                <a14:useLocalDpi xmlns:a14="http://schemas.microsoft.com/office/drawing/2010/main" val="0"/>
              </a:ext>
            </a:extLst>
          </a:blip>
          <a:srcRect t="498" b="498"/>
          <a:stretch>
            <a:fillRect/>
          </a:stretch>
        </p:blipFill>
        <p:spPr>
          <a:xfrm>
            <a:off x="674320" y="1724675"/>
            <a:ext cx="2405341" cy="2481771"/>
          </a:xfrm>
        </p:spPr>
      </p:pic>
    </p:spTree>
    <p:extLst>
      <p:ext uri="{BB962C8B-B14F-4D97-AF65-F5344CB8AC3E}">
        <p14:creationId xmlns:p14="http://schemas.microsoft.com/office/powerpoint/2010/main" val="167198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39158129-0913-4962-81E4-7713A2547C57}"/>
              </a:ext>
            </a:extLst>
          </p:cNvPr>
          <p:cNvGrpSpPr>
            <a:grpSpLocks noChangeAspect="1"/>
          </p:cNvGrpSpPr>
          <p:nvPr/>
        </p:nvGrpSpPr>
        <p:grpSpPr bwMode="auto">
          <a:xfrm>
            <a:off x="1146713" y="704726"/>
            <a:ext cx="8721738" cy="6477001"/>
            <a:chOff x="1158" y="95"/>
            <a:chExt cx="5494" cy="4080"/>
          </a:xfrm>
        </p:grpSpPr>
        <p:sp>
          <p:nvSpPr>
            <p:cNvPr id="4" name="AutoShape 3">
              <a:extLst>
                <a:ext uri="{FF2B5EF4-FFF2-40B4-BE49-F238E27FC236}">
                  <a16:creationId xmlns:a16="http://schemas.microsoft.com/office/drawing/2014/main" id="{4C1B58A8-F497-4C42-947A-AB6DD34A2091}"/>
                </a:ext>
              </a:extLst>
            </p:cNvPr>
            <p:cNvSpPr>
              <a:spLocks noChangeAspect="1" noChangeArrowheads="1" noTextEdit="1"/>
            </p:cNvSpPr>
            <p:nvPr/>
          </p:nvSpPr>
          <p:spPr bwMode="auto">
            <a:xfrm>
              <a:off x="1158" y="232"/>
              <a:ext cx="3744" cy="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n w="0"/>
                <a:effectLst>
                  <a:outerShdw blurRad="38100" dist="19050" dir="2700000" algn="tl" rotWithShape="0">
                    <a:schemeClr val="dk1">
                      <a:alpha val="40000"/>
                    </a:schemeClr>
                  </a:outerShdw>
                </a:effectLst>
              </a:endParaRPr>
            </a:p>
          </p:txBody>
        </p:sp>
        <p:sp>
          <p:nvSpPr>
            <p:cNvPr id="5" name="Rectangle 5">
              <a:extLst>
                <a:ext uri="{FF2B5EF4-FFF2-40B4-BE49-F238E27FC236}">
                  <a16:creationId xmlns:a16="http://schemas.microsoft.com/office/drawing/2014/main" id="{C0DEDF9D-0789-4831-B5A2-BA2C2A4404A6}"/>
                </a:ext>
              </a:extLst>
            </p:cNvPr>
            <p:cNvSpPr>
              <a:spLocks noChangeArrowheads="1"/>
            </p:cNvSpPr>
            <p:nvPr/>
          </p:nvSpPr>
          <p:spPr bwMode="auto">
            <a:xfrm>
              <a:off x="1286" y="232"/>
              <a:ext cx="9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normalizeH="0" baseline="0" dirty="0">
                  <a:ln w="0"/>
                  <a:effectLst>
                    <a:outerShdw blurRad="38100" dist="19050" dir="2700000" algn="tl" rotWithShape="0">
                      <a:schemeClr val="dk1">
                        <a:alpha val="40000"/>
                      </a:schemeClr>
                    </a:outerShdw>
                  </a:effectLst>
                  <a:latin typeface="Calibri" panose="020F0502020204030204" pitchFamily="34" charset="0"/>
                </a:rPr>
                <a:t>1.</a:t>
              </a:r>
              <a:endParaRPr kumimoji="0" lang="en-US" altLang="en-US" sz="18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ndParaRPr>
            </a:p>
          </p:txBody>
        </p:sp>
        <p:sp>
          <p:nvSpPr>
            <p:cNvPr id="6" name="Rectangle 6">
              <a:extLst>
                <a:ext uri="{FF2B5EF4-FFF2-40B4-BE49-F238E27FC236}">
                  <a16:creationId xmlns:a16="http://schemas.microsoft.com/office/drawing/2014/main" id="{6A10B1BF-1A9C-40DF-B2E7-9E0B642CDE42}"/>
                </a:ext>
              </a:extLst>
            </p:cNvPr>
            <p:cNvSpPr>
              <a:spLocks noChangeArrowheads="1"/>
            </p:cNvSpPr>
            <p:nvPr/>
          </p:nvSpPr>
          <p:spPr bwMode="auto">
            <a:xfrm>
              <a:off x="1384" y="235"/>
              <a:ext cx="3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normalizeH="0" baseline="0" dirty="0">
                  <a:ln w="0"/>
                  <a:effectLst>
                    <a:outerShdw blurRad="38100" dist="19050" dir="2700000" algn="tl" rotWithShape="0">
                      <a:schemeClr val="dk1">
                        <a:alpha val="40000"/>
                      </a:schemeClr>
                    </a:outerShdw>
                  </a:effectLst>
                  <a:latin typeface="Arial" panose="020B0604020202020204" pitchFamily="34" charset="0"/>
                </a:rPr>
                <a:t> </a:t>
              </a:r>
              <a:endParaRPr kumimoji="0" lang="en-US" altLang="en-US" sz="18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ndParaRPr>
            </a:p>
          </p:txBody>
        </p:sp>
        <p:sp>
          <p:nvSpPr>
            <p:cNvPr id="7" name="Rectangle 7">
              <a:extLst>
                <a:ext uri="{FF2B5EF4-FFF2-40B4-BE49-F238E27FC236}">
                  <a16:creationId xmlns:a16="http://schemas.microsoft.com/office/drawing/2014/main" id="{19EF89CC-D7F0-4BE2-9E6A-84EC1BA96A91}"/>
                </a:ext>
              </a:extLst>
            </p:cNvPr>
            <p:cNvSpPr>
              <a:spLocks noChangeArrowheads="1"/>
            </p:cNvSpPr>
            <p:nvPr/>
          </p:nvSpPr>
          <p:spPr bwMode="auto">
            <a:xfrm>
              <a:off x="1429" y="232"/>
              <a:ext cx="105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normalizeH="0" baseline="0" dirty="0">
                  <a:ln w="0"/>
                  <a:effectLst>
                    <a:outerShdw blurRad="38100" dist="19050" dir="2700000" algn="tl" rotWithShape="0">
                      <a:schemeClr val="dk1">
                        <a:alpha val="40000"/>
                      </a:schemeClr>
                    </a:outerShdw>
                  </a:effectLst>
                  <a:latin typeface="Calibri" panose="020F0502020204030204" pitchFamily="34" charset="0"/>
                </a:rPr>
                <a:t>Are you able to take</a:t>
              </a:r>
              <a:endParaRPr kumimoji="0" lang="en-US" altLang="en-US" i="0" u="none" strike="noStrike" normalizeH="0" baseline="0" dirty="0">
                <a:ln w="0"/>
                <a:effectLst>
                  <a:outerShdw blurRad="38100" dist="19050" dir="2700000" algn="tl" rotWithShape="0">
                    <a:schemeClr val="dk1">
                      <a:alpha val="40000"/>
                    </a:schemeClr>
                  </a:outerShdw>
                </a:effectLst>
              </a:endParaRPr>
            </a:p>
          </p:txBody>
        </p:sp>
        <p:sp>
          <p:nvSpPr>
            <p:cNvPr id="8" name="Rectangle 8">
              <a:extLst>
                <a:ext uri="{FF2B5EF4-FFF2-40B4-BE49-F238E27FC236}">
                  <a16:creationId xmlns:a16="http://schemas.microsoft.com/office/drawing/2014/main" id="{26501A8B-3A87-4687-BEB4-DA6F2E4712DB}"/>
                </a:ext>
              </a:extLst>
            </p:cNvPr>
            <p:cNvSpPr>
              <a:spLocks noChangeArrowheads="1"/>
            </p:cNvSpPr>
            <p:nvPr/>
          </p:nvSpPr>
          <p:spPr bwMode="auto">
            <a:xfrm>
              <a:off x="2503" y="232"/>
              <a:ext cx="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normalizeH="0" baseline="0" dirty="0">
                  <a:ln w="0"/>
                  <a:effectLst>
                    <a:outerShdw blurRad="38100" dist="19050" dir="2700000" algn="tl" rotWithShape="0">
                      <a:schemeClr val="dk1">
                        <a:alpha val="40000"/>
                      </a:schemeClr>
                    </a:outerShdw>
                  </a:effectLst>
                  <a:latin typeface="Calibri" panose="020F0502020204030204" pitchFamily="34" charset="0"/>
                </a:rPr>
                <a:t> </a:t>
              </a:r>
              <a:endParaRPr kumimoji="0" lang="en-US" altLang="en-US" sz="18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ndParaRPr>
            </a:p>
          </p:txBody>
        </p:sp>
        <p:sp>
          <p:nvSpPr>
            <p:cNvPr id="9" name="Rectangle 9">
              <a:extLst>
                <a:ext uri="{FF2B5EF4-FFF2-40B4-BE49-F238E27FC236}">
                  <a16:creationId xmlns:a16="http://schemas.microsoft.com/office/drawing/2014/main" id="{8079D005-886E-46F7-BF4B-7A7C7ED16257}"/>
                </a:ext>
              </a:extLst>
            </p:cNvPr>
            <p:cNvSpPr>
              <a:spLocks noChangeArrowheads="1"/>
            </p:cNvSpPr>
            <p:nvPr/>
          </p:nvSpPr>
          <p:spPr bwMode="auto">
            <a:xfrm>
              <a:off x="2532" y="232"/>
              <a:ext cx="64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normalizeH="0" baseline="0" dirty="0">
                  <a:ln w="0"/>
                  <a:effectLst>
                    <a:outerShdw blurRad="38100" dist="19050" dir="2700000" algn="tl" rotWithShape="0">
                      <a:schemeClr val="dk1">
                        <a:alpha val="40000"/>
                      </a:schemeClr>
                    </a:outerShdw>
                  </a:effectLst>
                  <a:latin typeface="Calibri" panose="020F0502020204030204" pitchFamily="34" charset="0"/>
                </a:rPr>
                <a:t>more than 6</a:t>
              </a:r>
              <a:endParaRPr kumimoji="0" lang="en-US" altLang="en-US" sz="18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ndParaRPr>
            </a:p>
          </p:txBody>
        </p:sp>
        <p:sp>
          <p:nvSpPr>
            <p:cNvPr id="10" name="Rectangle 10">
              <a:extLst>
                <a:ext uri="{FF2B5EF4-FFF2-40B4-BE49-F238E27FC236}">
                  <a16:creationId xmlns:a16="http://schemas.microsoft.com/office/drawing/2014/main" id="{23E71FD2-C0B7-4F11-B05B-B9C98DDCF338}"/>
                </a:ext>
              </a:extLst>
            </p:cNvPr>
            <p:cNvSpPr>
              <a:spLocks noChangeArrowheads="1"/>
            </p:cNvSpPr>
            <p:nvPr/>
          </p:nvSpPr>
          <p:spPr bwMode="auto">
            <a:xfrm>
              <a:off x="3181" y="232"/>
              <a:ext cx="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normalizeH="0" baseline="0" dirty="0">
                  <a:ln w="0"/>
                  <a:effectLst>
                    <a:outerShdw blurRad="38100" dist="19050" dir="2700000" algn="tl" rotWithShape="0">
                      <a:schemeClr val="dk1">
                        <a:alpha val="40000"/>
                      </a:schemeClr>
                    </a:outerShdw>
                  </a:effectLst>
                  <a:latin typeface="Calibri" panose="020F0502020204030204" pitchFamily="34" charset="0"/>
                </a:rPr>
                <a:t> </a:t>
              </a:r>
              <a:endParaRPr kumimoji="0" lang="en-US" altLang="en-US" sz="18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ndParaRPr>
            </a:p>
          </p:txBody>
        </p:sp>
        <p:sp>
          <p:nvSpPr>
            <p:cNvPr id="11" name="Rectangle 11">
              <a:extLst>
                <a:ext uri="{FF2B5EF4-FFF2-40B4-BE49-F238E27FC236}">
                  <a16:creationId xmlns:a16="http://schemas.microsoft.com/office/drawing/2014/main" id="{D0F04208-6B00-4B13-9CDD-9287E0F90B87}"/>
                </a:ext>
              </a:extLst>
            </p:cNvPr>
            <p:cNvSpPr>
              <a:spLocks noChangeArrowheads="1"/>
            </p:cNvSpPr>
            <p:nvPr/>
          </p:nvSpPr>
          <p:spPr bwMode="auto">
            <a:xfrm>
              <a:off x="3209" y="232"/>
              <a:ext cx="30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normalizeH="0" baseline="0" dirty="0">
                  <a:ln w="0"/>
                  <a:effectLst>
                    <a:outerShdw blurRad="38100" dist="19050" dir="2700000" algn="tl" rotWithShape="0">
                      <a:schemeClr val="dk1">
                        <a:alpha val="40000"/>
                      </a:schemeClr>
                    </a:outerShdw>
                  </a:effectLst>
                  <a:latin typeface="Calibri" panose="020F0502020204030204" pitchFamily="34" charset="0"/>
                </a:rPr>
                <a:t>credit</a:t>
              </a:r>
              <a:endParaRPr kumimoji="0" lang="en-US" altLang="en-US" sz="18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ndParaRPr>
            </a:p>
          </p:txBody>
        </p:sp>
        <p:sp>
          <p:nvSpPr>
            <p:cNvPr id="12" name="Rectangle 12">
              <a:extLst>
                <a:ext uri="{FF2B5EF4-FFF2-40B4-BE49-F238E27FC236}">
                  <a16:creationId xmlns:a16="http://schemas.microsoft.com/office/drawing/2014/main" id="{EF1FCB07-0700-4164-B30C-BC675318C3EA}"/>
                </a:ext>
              </a:extLst>
            </p:cNvPr>
            <p:cNvSpPr>
              <a:spLocks noChangeArrowheads="1"/>
            </p:cNvSpPr>
            <p:nvPr/>
          </p:nvSpPr>
          <p:spPr bwMode="auto">
            <a:xfrm>
              <a:off x="3517" y="232"/>
              <a:ext cx="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normalizeH="0" baseline="0" dirty="0">
                  <a:ln w="0"/>
                  <a:effectLst>
                    <a:outerShdw blurRad="38100" dist="19050" dir="2700000" algn="tl" rotWithShape="0">
                      <a:schemeClr val="dk1">
                        <a:alpha val="40000"/>
                      </a:schemeClr>
                    </a:outerShdw>
                  </a:effectLst>
                  <a:latin typeface="Calibri" panose="020F0502020204030204" pitchFamily="34" charset="0"/>
                </a:rPr>
                <a:t> </a:t>
              </a:r>
              <a:endParaRPr kumimoji="0" lang="en-US" altLang="en-US" sz="18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ndParaRPr>
            </a:p>
          </p:txBody>
        </p:sp>
        <p:sp>
          <p:nvSpPr>
            <p:cNvPr id="13" name="Rectangle 13">
              <a:extLst>
                <a:ext uri="{FF2B5EF4-FFF2-40B4-BE49-F238E27FC236}">
                  <a16:creationId xmlns:a16="http://schemas.microsoft.com/office/drawing/2014/main" id="{C2670C67-5DB2-42B4-A627-3CBFB983F58F}"/>
                </a:ext>
              </a:extLst>
            </p:cNvPr>
            <p:cNvSpPr>
              <a:spLocks noChangeArrowheads="1"/>
            </p:cNvSpPr>
            <p:nvPr/>
          </p:nvSpPr>
          <p:spPr bwMode="auto">
            <a:xfrm>
              <a:off x="3546" y="232"/>
              <a:ext cx="99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normalizeH="0" baseline="0" dirty="0">
                  <a:ln w="0"/>
                  <a:effectLst>
                    <a:outerShdw blurRad="38100" dist="19050" dir="2700000" algn="tl" rotWithShape="0">
                      <a:schemeClr val="dk1">
                        <a:alpha val="40000"/>
                      </a:schemeClr>
                    </a:outerShdw>
                  </a:effectLst>
                  <a:latin typeface="Calibri" panose="020F0502020204030204" pitchFamily="34" charset="0"/>
                </a:rPr>
                <a:t>hours a semester? </a:t>
              </a:r>
              <a:endParaRPr kumimoji="0" lang="en-US" altLang="en-US" sz="18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ndParaRPr>
            </a:p>
          </p:txBody>
        </p:sp>
        <p:sp>
          <p:nvSpPr>
            <p:cNvPr id="14" name="Rectangle 14">
              <a:extLst>
                <a:ext uri="{FF2B5EF4-FFF2-40B4-BE49-F238E27FC236}">
                  <a16:creationId xmlns:a16="http://schemas.microsoft.com/office/drawing/2014/main" id="{808A1A82-BBE5-46D8-BC36-4EB59754A137}"/>
                </a:ext>
              </a:extLst>
            </p:cNvPr>
            <p:cNvSpPr>
              <a:spLocks noChangeArrowheads="1"/>
            </p:cNvSpPr>
            <p:nvPr/>
          </p:nvSpPr>
          <p:spPr bwMode="auto">
            <a:xfrm>
              <a:off x="4501" y="95"/>
              <a:ext cx="7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normalizeH="0" baseline="0" dirty="0">
                  <a:ln w="0"/>
                  <a:effectLst>
                    <a:outerShdw blurRad="38100" dist="19050" dir="2700000" algn="tl" rotWithShape="0">
                      <a:schemeClr val="dk1">
                        <a:alpha val="40000"/>
                      </a:schemeClr>
                    </a:outerShdw>
                  </a:effectLst>
                  <a:latin typeface="Calibri" panose="020F0502020204030204" pitchFamily="34" charset="0"/>
                </a:rPr>
                <a:t> </a:t>
              </a:r>
              <a:endParaRPr kumimoji="0" lang="en-US" altLang="en-US" sz="18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ndParaRPr>
            </a:p>
          </p:txBody>
        </p:sp>
        <p:sp>
          <p:nvSpPr>
            <p:cNvPr id="15" name="Rectangle 15">
              <a:extLst>
                <a:ext uri="{FF2B5EF4-FFF2-40B4-BE49-F238E27FC236}">
                  <a16:creationId xmlns:a16="http://schemas.microsoft.com/office/drawing/2014/main" id="{5C3E37DD-BE37-4477-84F1-19E2F7619F99}"/>
                </a:ext>
              </a:extLst>
            </p:cNvPr>
            <p:cNvSpPr>
              <a:spLocks noChangeArrowheads="1"/>
            </p:cNvSpPr>
            <p:nvPr/>
          </p:nvSpPr>
          <p:spPr bwMode="auto">
            <a:xfrm>
              <a:off x="1429" y="401"/>
              <a:ext cx="343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1" u="none" strike="noStrike" normalizeH="0" baseline="0" dirty="0">
                  <a:ln w="0"/>
                  <a:solidFill>
                    <a:schemeClr val="accent6">
                      <a:lumMod val="60000"/>
                      <a:lumOff val="40000"/>
                    </a:schemeClr>
                  </a:solidFill>
                  <a:effectLst>
                    <a:outerShdw blurRad="38100" dist="19050" dir="2700000" algn="tl" rotWithShape="0">
                      <a:schemeClr val="dk1">
                        <a:alpha val="40000"/>
                      </a:schemeClr>
                    </a:outerShdw>
                  </a:effectLst>
                  <a:latin typeface="Calibri" panose="020F0502020204030204" pitchFamily="34" charset="0"/>
                </a:rPr>
                <a:t>With the Nursing Tuition Contract Program you can take as many </a:t>
              </a:r>
              <a:endParaRPr kumimoji="0" lang="en-US" altLang="en-US" sz="1800" i="0" u="none" strike="noStrike" normalizeH="0" baseline="0" dirty="0">
                <a:ln w="0"/>
                <a:solidFill>
                  <a:schemeClr val="accent6">
                    <a:lumMod val="60000"/>
                    <a:lumOff val="40000"/>
                  </a:schemeClr>
                </a:solidFill>
                <a:effectLst>
                  <a:outerShdw blurRad="38100" dist="19050" dir="2700000" algn="tl" rotWithShape="0">
                    <a:schemeClr val="dk1">
                      <a:alpha val="40000"/>
                    </a:schemeClr>
                  </a:outerShdw>
                </a:effectLst>
                <a:latin typeface="Arial" panose="020B0604020202020204" pitchFamily="34" charset="0"/>
              </a:endParaRPr>
            </a:p>
          </p:txBody>
        </p:sp>
        <p:sp>
          <p:nvSpPr>
            <p:cNvPr id="16" name="Rectangle 16">
              <a:extLst>
                <a:ext uri="{FF2B5EF4-FFF2-40B4-BE49-F238E27FC236}">
                  <a16:creationId xmlns:a16="http://schemas.microsoft.com/office/drawing/2014/main" id="{CBAA9C38-F3D8-4955-9134-28CDEDECFE4B}"/>
                </a:ext>
              </a:extLst>
            </p:cNvPr>
            <p:cNvSpPr>
              <a:spLocks noChangeArrowheads="1"/>
            </p:cNvSpPr>
            <p:nvPr/>
          </p:nvSpPr>
          <p:spPr bwMode="auto">
            <a:xfrm>
              <a:off x="1429" y="569"/>
              <a:ext cx="4495"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1" u="none" strike="noStrike" normalizeH="0" baseline="0" dirty="0">
                  <a:ln w="0"/>
                  <a:solidFill>
                    <a:schemeClr val="accent6">
                      <a:lumMod val="60000"/>
                      <a:lumOff val="40000"/>
                    </a:schemeClr>
                  </a:solidFill>
                  <a:effectLst>
                    <a:outerShdw blurRad="38100" dist="19050" dir="2700000" algn="tl" rotWithShape="0">
                      <a:schemeClr val="dk1">
                        <a:alpha val="40000"/>
                      </a:schemeClr>
                    </a:outerShdw>
                  </a:effectLst>
                  <a:latin typeface="Calibri" panose="020F0502020204030204" pitchFamily="34" charset="0"/>
                </a:rPr>
                <a:t>classes as you like but we only pay for 6 credit hours per traditional semester or up to 18 credit hours per year for non-traditional programs. </a:t>
              </a:r>
              <a:endParaRPr kumimoji="0" lang="en-US" altLang="en-US" sz="1800" i="0" u="none" strike="noStrike" normalizeH="0" baseline="0" dirty="0">
                <a:ln w="0"/>
                <a:solidFill>
                  <a:schemeClr val="accent6">
                    <a:lumMod val="60000"/>
                    <a:lumOff val="40000"/>
                  </a:schemeClr>
                </a:solidFill>
                <a:effectLst>
                  <a:outerShdw blurRad="38100" dist="19050" dir="2700000" algn="tl" rotWithShape="0">
                    <a:schemeClr val="dk1">
                      <a:alpha val="40000"/>
                    </a:schemeClr>
                  </a:outerShdw>
                </a:effectLst>
                <a:latin typeface="Arial" panose="020B0604020202020204" pitchFamily="34" charset="0"/>
              </a:endParaRPr>
            </a:p>
          </p:txBody>
        </p:sp>
        <p:sp>
          <p:nvSpPr>
            <p:cNvPr id="17" name="Rectangle 17">
              <a:extLst>
                <a:ext uri="{FF2B5EF4-FFF2-40B4-BE49-F238E27FC236}">
                  <a16:creationId xmlns:a16="http://schemas.microsoft.com/office/drawing/2014/main" id="{8924442B-3C1D-40AB-9CCC-766B39AF86BF}"/>
                </a:ext>
              </a:extLst>
            </p:cNvPr>
            <p:cNvSpPr>
              <a:spLocks noChangeArrowheads="1"/>
            </p:cNvSpPr>
            <p:nvPr/>
          </p:nvSpPr>
          <p:spPr bwMode="auto">
            <a:xfrm>
              <a:off x="4846" y="27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ndParaRPr>
            </a:p>
          </p:txBody>
        </p:sp>
        <p:sp>
          <p:nvSpPr>
            <p:cNvPr id="18" name="Rectangle 18">
              <a:extLst>
                <a:ext uri="{FF2B5EF4-FFF2-40B4-BE49-F238E27FC236}">
                  <a16:creationId xmlns:a16="http://schemas.microsoft.com/office/drawing/2014/main" id="{CDE62981-1485-4BAE-B281-94754B44CE1A}"/>
                </a:ext>
              </a:extLst>
            </p:cNvPr>
            <p:cNvSpPr>
              <a:spLocks noChangeArrowheads="1"/>
            </p:cNvSpPr>
            <p:nvPr/>
          </p:nvSpPr>
          <p:spPr bwMode="auto">
            <a:xfrm>
              <a:off x="2685" y="738"/>
              <a:ext cx="3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1" u="none" strike="noStrike" normalizeH="0" baseline="0" dirty="0">
                  <a:ln w="0"/>
                  <a:effectLst>
                    <a:outerShdw blurRad="38100" dist="19050" dir="2700000" algn="tl" rotWithShape="0">
                      <a:schemeClr val="dk1">
                        <a:alpha val="40000"/>
                      </a:schemeClr>
                    </a:outerShdw>
                  </a:effectLst>
                  <a:latin typeface="Calibri" panose="020F0502020204030204" pitchFamily="34" charset="0"/>
                </a:rPr>
                <a:t>.</a:t>
              </a:r>
              <a:endParaRPr kumimoji="0" lang="en-US" altLang="en-US" sz="18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ndParaRPr>
            </a:p>
          </p:txBody>
        </p:sp>
        <p:sp>
          <p:nvSpPr>
            <p:cNvPr id="19" name="Rectangle 19">
              <a:extLst>
                <a:ext uri="{FF2B5EF4-FFF2-40B4-BE49-F238E27FC236}">
                  <a16:creationId xmlns:a16="http://schemas.microsoft.com/office/drawing/2014/main" id="{17A25E2E-935D-4BB9-89E8-9AC3AEF2D82D}"/>
                </a:ext>
              </a:extLst>
            </p:cNvPr>
            <p:cNvSpPr>
              <a:spLocks noChangeArrowheads="1"/>
            </p:cNvSpPr>
            <p:nvPr/>
          </p:nvSpPr>
          <p:spPr bwMode="auto">
            <a:xfrm>
              <a:off x="2718" y="738"/>
              <a:ext cx="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1" u="none" strike="noStrike" normalizeH="0" baseline="0" dirty="0">
                  <a:ln w="0"/>
                  <a:effectLst>
                    <a:outerShdw blurRad="38100" dist="19050" dir="2700000" algn="tl" rotWithShape="0">
                      <a:schemeClr val="dk1">
                        <a:alpha val="40000"/>
                      </a:schemeClr>
                    </a:outerShdw>
                  </a:effectLst>
                  <a:latin typeface="Calibri" panose="020F0502020204030204" pitchFamily="34" charset="0"/>
                </a:rPr>
                <a:t> </a:t>
              </a:r>
              <a:endParaRPr kumimoji="0" lang="en-US" altLang="en-US" sz="18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ndParaRPr>
            </a:p>
          </p:txBody>
        </p:sp>
        <p:sp>
          <p:nvSpPr>
            <p:cNvPr id="20" name="Rectangle 20">
              <a:extLst>
                <a:ext uri="{FF2B5EF4-FFF2-40B4-BE49-F238E27FC236}">
                  <a16:creationId xmlns:a16="http://schemas.microsoft.com/office/drawing/2014/main" id="{104867D1-8774-4943-8FD4-A056E27A321B}"/>
                </a:ext>
              </a:extLst>
            </p:cNvPr>
            <p:cNvSpPr>
              <a:spLocks noChangeArrowheads="1"/>
            </p:cNvSpPr>
            <p:nvPr/>
          </p:nvSpPr>
          <p:spPr bwMode="auto">
            <a:xfrm>
              <a:off x="1286" y="907"/>
              <a:ext cx="9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normalizeH="0" baseline="0" dirty="0">
                  <a:ln w="0"/>
                  <a:effectLst>
                    <a:outerShdw blurRad="38100" dist="19050" dir="2700000" algn="tl" rotWithShape="0">
                      <a:schemeClr val="dk1">
                        <a:alpha val="40000"/>
                      </a:schemeClr>
                    </a:outerShdw>
                  </a:effectLst>
                  <a:latin typeface="Calibri" panose="020F0502020204030204" pitchFamily="34" charset="0"/>
                </a:rPr>
                <a:t>2.</a:t>
              </a:r>
              <a:endParaRPr kumimoji="0" lang="en-US" altLang="en-US" sz="18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ndParaRPr>
            </a:p>
          </p:txBody>
        </p:sp>
        <p:sp>
          <p:nvSpPr>
            <p:cNvPr id="21" name="Rectangle 21">
              <a:extLst>
                <a:ext uri="{FF2B5EF4-FFF2-40B4-BE49-F238E27FC236}">
                  <a16:creationId xmlns:a16="http://schemas.microsoft.com/office/drawing/2014/main" id="{69540AD3-B488-46A6-9F65-A14FD5B1EC18}"/>
                </a:ext>
              </a:extLst>
            </p:cNvPr>
            <p:cNvSpPr>
              <a:spLocks noChangeArrowheads="1"/>
            </p:cNvSpPr>
            <p:nvPr/>
          </p:nvSpPr>
          <p:spPr bwMode="auto">
            <a:xfrm>
              <a:off x="1384" y="910"/>
              <a:ext cx="3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normalizeH="0" baseline="0" dirty="0">
                  <a:ln w="0"/>
                  <a:effectLst>
                    <a:outerShdw blurRad="38100" dist="19050" dir="2700000" algn="tl" rotWithShape="0">
                      <a:schemeClr val="dk1">
                        <a:alpha val="40000"/>
                      </a:schemeClr>
                    </a:outerShdw>
                  </a:effectLst>
                  <a:latin typeface="Arial" panose="020B0604020202020204" pitchFamily="34" charset="0"/>
                </a:rPr>
                <a:t> </a:t>
              </a:r>
              <a:endParaRPr kumimoji="0" lang="en-US" altLang="en-US" sz="18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ndParaRPr>
            </a:p>
          </p:txBody>
        </p:sp>
        <p:sp>
          <p:nvSpPr>
            <p:cNvPr id="22" name="Rectangle 22">
              <a:extLst>
                <a:ext uri="{FF2B5EF4-FFF2-40B4-BE49-F238E27FC236}">
                  <a16:creationId xmlns:a16="http://schemas.microsoft.com/office/drawing/2014/main" id="{778D6E64-B748-4F19-B494-709F95C38569}"/>
                </a:ext>
              </a:extLst>
            </p:cNvPr>
            <p:cNvSpPr>
              <a:spLocks noChangeArrowheads="1"/>
            </p:cNvSpPr>
            <p:nvPr/>
          </p:nvSpPr>
          <p:spPr bwMode="auto">
            <a:xfrm>
              <a:off x="1429" y="907"/>
              <a:ext cx="174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normalizeH="0" baseline="0" dirty="0">
                  <a:ln w="0"/>
                  <a:effectLst>
                    <a:outerShdw blurRad="38100" dist="19050" dir="2700000" algn="tl" rotWithShape="0">
                      <a:schemeClr val="dk1">
                        <a:alpha val="40000"/>
                      </a:schemeClr>
                    </a:outerShdw>
                  </a:effectLst>
                  <a:latin typeface="Calibri" panose="020F0502020204030204" pitchFamily="34" charset="0"/>
                </a:rPr>
                <a:t>Are APP’s covered in the Nursing </a:t>
              </a:r>
              <a:endParaRPr kumimoji="0" lang="en-US" altLang="en-US" sz="18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ndParaRPr>
            </a:p>
          </p:txBody>
        </p:sp>
        <p:sp>
          <p:nvSpPr>
            <p:cNvPr id="23" name="Rectangle 23">
              <a:extLst>
                <a:ext uri="{FF2B5EF4-FFF2-40B4-BE49-F238E27FC236}">
                  <a16:creationId xmlns:a16="http://schemas.microsoft.com/office/drawing/2014/main" id="{17ED4439-97C1-4FD1-9CB1-92590EB52CE3}"/>
                </a:ext>
              </a:extLst>
            </p:cNvPr>
            <p:cNvSpPr>
              <a:spLocks noChangeArrowheads="1"/>
            </p:cNvSpPr>
            <p:nvPr/>
          </p:nvSpPr>
          <p:spPr bwMode="auto">
            <a:xfrm>
              <a:off x="3198" y="907"/>
              <a:ext cx="89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normalizeH="0" baseline="0" dirty="0">
                  <a:ln w="0"/>
                  <a:effectLst>
                    <a:outerShdw blurRad="38100" dist="19050" dir="2700000" algn="tl" rotWithShape="0">
                      <a:schemeClr val="dk1">
                        <a:alpha val="40000"/>
                      </a:schemeClr>
                    </a:outerShdw>
                  </a:effectLst>
                  <a:latin typeface="Calibri" panose="020F0502020204030204" pitchFamily="34" charset="0"/>
                </a:rPr>
                <a:t>Tuition Contract?</a:t>
              </a:r>
              <a:endParaRPr kumimoji="0" lang="en-US" altLang="en-US" sz="18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ndParaRPr>
            </a:p>
          </p:txBody>
        </p:sp>
        <p:sp>
          <p:nvSpPr>
            <p:cNvPr id="24" name="Rectangle 24">
              <a:extLst>
                <a:ext uri="{FF2B5EF4-FFF2-40B4-BE49-F238E27FC236}">
                  <a16:creationId xmlns:a16="http://schemas.microsoft.com/office/drawing/2014/main" id="{36DACAA0-3980-4C1C-9D72-C90DDB742155}"/>
                </a:ext>
              </a:extLst>
            </p:cNvPr>
            <p:cNvSpPr>
              <a:spLocks noChangeArrowheads="1"/>
            </p:cNvSpPr>
            <p:nvPr/>
          </p:nvSpPr>
          <p:spPr bwMode="auto">
            <a:xfrm>
              <a:off x="4119" y="907"/>
              <a:ext cx="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normalizeH="0" baseline="0" dirty="0">
                  <a:ln w="0"/>
                  <a:effectLst>
                    <a:outerShdw blurRad="38100" dist="19050" dir="2700000" algn="tl" rotWithShape="0">
                      <a:schemeClr val="dk1">
                        <a:alpha val="40000"/>
                      </a:schemeClr>
                    </a:outerShdw>
                  </a:effectLst>
                  <a:latin typeface="Calibri" panose="020F0502020204030204" pitchFamily="34" charset="0"/>
                </a:rPr>
                <a:t> </a:t>
              </a:r>
              <a:endParaRPr kumimoji="0" lang="en-US" altLang="en-US" sz="18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ndParaRPr>
            </a:p>
          </p:txBody>
        </p:sp>
        <p:sp>
          <p:nvSpPr>
            <p:cNvPr id="25" name="Rectangle 25">
              <a:extLst>
                <a:ext uri="{FF2B5EF4-FFF2-40B4-BE49-F238E27FC236}">
                  <a16:creationId xmlns:a16="http://schemas.microsoft.com/office/drawing/2014/main" id="{B48A9ADF-E7BE-43CE-83C8-F3728339EF5E}"/>
                </a:ext>
              </a:extLst>
            </p:cNvPr>
            <p:cNvSpPr>
              <a:spLocks noChangeArrowheads="1"/>
            </p:cNvSpPr>
            <p:nvPr/>
          </p:nvSpPr>
          <p:spPr bwMode="auto">
            <a:xfrm>
              <a:off x="1429" y="1075"/>
              <a:ext cx="328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1" u="none" strike="noStrike" normalizeH="0" baseline="0" dirty="0">
                  <a:ln w="0"/>
                  <a:solidFill>
                    <a:schemeClr val="accent6">
                      <a:lumMod val="60000"/>
                      <a:lumOff val="40000"/>
                    </a:schemeClr>
                  </a:solidFill>
                  <a:effectLst>
                    <a:outerShdw blurRad="38100" dist="19050" dir="2700000" algn="tl" rotWithShape="0">
                      <a:schemeClr val="dk1">
                        <a:alpha val="40000"/>
                      </a:schemeClr>
                    </a:outerShdw>
                  </a:effectLst>
                  <a:latin typeface="Calibri" panose="020F0502020204030204" pitchFamily="34" charset="0"/>
                </a:rPr>
                <a:t>Yes as long as they meet all other requirements outlined in the </a:t>
              </a:r>
              <a:endParaRPr kumimoji="0" lang="en-US" altLang="en-US" sz="1800" i="0" u="none" strike="noStrike" normalizeH="0" baseline="0" dirty="0">
                <a:ln w="0"/>
                <a:solidFill>
                  <a:schemeClr val="accent6">
                    <a:lumMod val="60000"/>
                    <a:lumOff val="40000"/>
                  </a:schemeClr>
                </a:solidFill>
                <a:effectLst>
                  <a:outerShdw blurRad="38100" dist="19050" dir="2700000" algn="tl" rotWithShape="0">
                    <a:schemeClr val="dk1">
                      <a:alpha val="40000"/>
                    </a:schemeClr>
                  </a:outerShdw>
                </a:effectLst>
                <a:latin typeface="Arial" panose="020B0604020202020204" pitchFamily="34" charset="0"/>
              </a:endParaRPr>
            </a:p>
          </p:txBody>
        </p:sp>
        <p:sp>
          <p:nvSpPr>
            <p:cNvPr id="26" name="Rectangle 26">
              <a:extLst>
                <a:ext uri="{FF2B5EF4-FFF2-40B4-BE49-F238E27FC236}">
                  <a16:creationId xmlns:a16="http://schemas.microsoft.com/office/drawing/2014/main" id="{64683319-235B-4D27-86B4-968AC88A820B}"/>
                </a:ext>
              </a:extLst>
            </p:cNvPr>
            <p:cNvSpPr>
              <a:spLocks noChangeArrowheads="1"/>
            </p:cNvSpPr>
            <p:nvPr/>
          </p:nvSpPr>
          <p:spPr bwMode="auto">
            <a:xfrm>
              <a:off x="1429" y="1244"/>
              <a:ext cx="3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1" u="none" strike="noStrike" normalizeH="0" baseline="0" dirty="0">
                  <a:ln w="0"/>
                  <a:solidFill>
                    <a:schemeClr val="accent6">
                      <a:lumMod val="60000"/>
                      <a:lumOff val="40000"/>
                    </a:schemeClr>
                  </a:solidFill>
                  <a:effectLst>
                    <a:outerShdw blurRad="38100" dist="19050" dir="2700000" algn="tl" rotWithShape="0">
                      <a:schemeClr val="dk1">
                        <a:alpha val="40000"/>
                      </a:schemeClr>
                    </a:outerShdw>
                  </a:effectLst>
                  <a:latin typeface="Calibri" panose="020F0502020204030204" pitchFamily="34" charset="0"/>
                </a:rPr>
                <a:t>policy</a:t>
              </a:r>
              <a:r>
                <a:rPr kumimoji="0" lang="en-US" altLang="en-US" sz="1600" i="1" u="none" strike="noStrike" normalizeH="0" baseline="0" dirty="0">
                  <a:ln w="0"/>
                  <a:effectLst>
                    <a:outerShdw blurRad="38100" dist="19050" dir="2700000" algn="tl" rotWithShape="0">
                      <a:schemeClr val="dk1">
                        <a:alpha val="40000"/>
                      </a:schemeClr>
                    </a:outerShdw>
                  </a:effectLst>
                  <a:latin typeface="Calibri" panose="020F0502020204030204" pitchFamily="34" charset="0"/>
                </a:rPr>
                <a:t>.</a:t>
              </a:r>
              <a:endParaRPr kumimoji="0" lang="en-US" altLang="en-US" sz="18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ndParaRPr>
            </a:p>
          </p:txBody>
        </p:sp>
        <p:sp>
          <p:nvSpPr>
            <p:cNvPr id="27" name="Rectangle 27">
              <a:extLst>
                <a:ext uri="{FF2B5EF4-FFF2-40B4-BE49-F238E27FC236}">
                  <a16:creationId xmlns:a16="http://schemas.microsoft.com/office/drawing/2014/main" id="{5EF48131-7D16-4FDD-997B-8370F0C6AB88}"/>
                </a:ext>
              </a:extLst>
            </p:cNvPr>
            <p:cNvSpPr>
              <a:spLocks noChangeArrowheads="1"/>
            </p:cNvSpPr>
            <p:nvPr/>
          </p:nvSpPr>
          <p:spPr bwMode="auto">
            <a:xfrm>
              <a:off x="1762" y="1244"/>
              <a:ext cx="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1" u="none" strike="noStrike" normalizeH="0" baseline="0" dirty="0">
                  <a:ln w="0"/>
                  <a:effectLst>
                    <a:outerShdw blurRad="38100" dist="19050" dir="2700000" algn="tl" rotWithShape="0">
                      <a:schemeClr val="dk1">
                        <a:alpha val="40000"/>
                      </a:schemeClr>
                    </a:outerShdw>
                  </a:effectLst>
                  <a:latin typeface="Calibri" panose="020F0502020204030204" pitchFamily="34" charset="0"/>
                </a:rPr>
                <a:t> </a:t>
              </a:r>
              <a:endParaRPr kumimoji="0" lang="en-US" altLang="en-US" sz="18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ndParaRPr>
            </a:p>
          </p:txBody>
        </p:sp>
        <p:sp>
          <p:nvSpPr>
            <p:cNvPr id="28" name="Rectangle 28">
              <a:extLst>
                <a:ext uri="{FF2B5EF4-FFF2-40B4-BE49-F238E27FC236}">
                  <a16:creationId xmlns:a16="http://schemas.microsoft.com/office/drawing/2014/main" id="{F14157BD-48B2-456F-B4F4-FDAE55D038EA}"/>
                </a:ext>
              </a:extLst>
            </p:cNvPr>
            <p:cNvSpPr>
              <a:spLocks noChangeArrowheads="1"/>
            </p:cNvSpPr>
            <p:nvPr/>
          </p:nvSpPr>
          <p:spPr bwMode="auto">
            <a:xfrm>
              <a:off x="1286" y="1413"/>
              <a:ext cx="9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normalizeH="0" baseline="0" dirty="0">
                  <a:ln w="0"/>
                  <a:effectLst>
                    <a:outerShdw blurRad="38100" dist="19050" dir="2700000" algn="tl" rotWithShape="0">
                      <a:schemeClr val="dk1">
                        <a:alpha val="40000"/>
                      </a:schemeClr>
                    </a:outerShdw>
                  </a:effectLst>
                  <a:latin typeface="Calibri" panose="020F0502020204030204" pitchFamily="34" charset="0"/>
                </a:rPr>
                <a:t>3.</a:t>
              </a:r>
              <a:endParaRPr kumimoji="0" lang="en-US" altLang="en-US" sz="18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ndParaRPr>
            </a:p>
          </p:txBody>
        </p:sp>
        <p:sp>
          <p:nvSpPr>
            <p:cNvPr id="29" name="Rectangle 29">
              <a:extLst>
                <a:ext uri="{FF2B5EF4-FFF2-40B4-BE49-F238E27FC236}">
                  <a16:creationId xmlns:a16="http://schemas.microsoft.com/office/drawing/2014/main" id="{E112F6D1-1FAE-4363-937F-1AA43DE1FA01}"/>
                </a:ext>
              </a:extLst>
            </p:cNvPr>
            <p:cNvSpPr>
              <a:spLocks noChangeArrowheads="1"/>
            </p:cNvSpPr>
            <p:nvPr/>
          </p:nvSpPr>
          <p:spPr bwMode="auto">
            <a:xfrm>
              <a:off x="1384" y="1416"/>
              <a:ext cx="3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normalizeH="0" baseline="0" dirty="0">
                  <a:ln w="0"/>
                  <a:effectLst>
                    <a:outerShdw blurRad="38100" dist="19050" dir="2700000" algn="tl" rotWithShape="0">
                      <a:schemeClr val="dk1">
                        <a:alpha val="40000"/>
                      </a:schemeClr>
                    </a:outerShdw>
                  </a:effectLst>
                  <a:latin typeface="Arial" panose="020B0604020202020204" pitchFamily="34" charset="0"/>
                </a:rPr>
                <a:t> </a:t>
              </a:r>
              <a:endParaRPr kumimoji="0" lang="en-US" altLang="en-US" sz="18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ndParaRPr>
            </a:p>
          </p:txBody>
        </p:sp>
        <p:sp>
          <p:nvSpPr>
            <p:cNvPr id="30" name="Rectangle 30">
              <a:extLst>
                <a:ext uri="{FF2B5EF4-FFF2-40B4-BE49-F238E27FC236}">
                  <a16:creationId xmlns:a16="http://schemas.microsoft.com/office/drawing/2014/main" id="{55B38179-72CF-45A9-A75E-8C005908B142}"/>
                </a:ext>
              </a:extLst>
            </p:cNvPr>
            <p:cNvSpPr>
              <a:spLocks noChangeArrowheads="1"/>
            </p:cNvSpPr>
            <p:nvPr/>
          </p:nvSpPr>
          <p:spPr bwMode="auto">
            <a:xfrm>
              <a:off x="1429" y="1413"/>
              <a:ext cx="290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normalizeH="0" baseline="0" dirty="0">
                  <a:ln w="0"/>
                  <a:effectLst>
                    <a:outerShdw blurRad="38100" dist="19050" dir="2700000" algn="tl" rotWithShape="0">
                      <a:schemeClr val="dk1">
                        <a:alpha val="40000"/>
                      </a:schemeClr>
                    </a:outerShdw>
                  </a:effectLst>
                  <a:latin typeface="Calibri" panose="020F0502020204030204" pitchFamily="34" charset="0"/>
                </a:rPr>
                <a:t>Do you have to be a bedside RN to utilize this program?</a:t>
              </a:r>
              <a:endParaRPr kumimoji="0" lang="en-US" altLang="en-US" sz="18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ndParaRPr>
            </a:p>
          </p:txBody>
        </p:sp>
        <p:sp>
          <p:nvSpPr>
            <p:cNvPr id="31" name="Rectangle 31">
              <a:extLst>
                <a:ext uri="{FF2B5EF4-FFF2-40B4-BE49-F238E27FC236}">
                  <a16:creationId xmlns:a16="http://schemas.microsoft.com/office/drawing/2014/main" id="{73B79278-8ED6-4A66-A632-1FB55B310374}"/>
                </a:ext>
              </a:extLst>
            </p:cNvPr>
            <p:cNvSpPr>
              <a:spLocks noChangeArrowheads="1"/>
            </p:cNvSpPr>
            <p:nvPr/>
          </p:nvSpPr>
          <p:spPr bwMode="auto">
            <a:xfrm>
              <a:off x="4377" y="1413"/>
              <a:ext cx="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normalizeH="0" baseline="0" dirty="0">
                  <a:ln w="0"/>
                  <a:effectLst>
                    <a:outerShdw blurRad="38100" dist="19050" dir="2700000" algn="tl" rotWithShape="0">
                      <a:schemeClr val="dk1">
                        <a:alpha val="40000"/>
                      </a:schemeClr>
                    </a:outerShdw>
                  </a:effectLst>
                  <a:latin typeface="Calibri" panose="020F0502020204030204" pitchFamily="34" charset="0"/>
                </a:rPr>
                <a:t> </a:t>
              </a:r>
              <a:endParaRPr kumimoji="0" lang="en-US" altLang="en-US" sz="18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ndParaRPr>
            </a:p>
          </p:txBody>
        </p:sp>
        <p:sp>
          <p:nvSpPr>
            <p:cNvPr id="32" name="Rectangle 32">
              <a:extLst>
                <a:ext uri="{FF2B5EF4-FFF2-40B4-BE49-F238E27FC236}">
                  <a16:creationId xmlns:a16="http://schemas.microsoft.com/office/drawing/2014/main" id="{53B2D19A-08C5-4E0B-826F-3E68A98B1794}"/>
                </a:ext>
              </a:extLst>
            </p:cNvPr>
            <p:cNvSpPr>
              <a:spLocks noChangeArrowheads="1"/>
            </p:cNvSpPr>
            <p:nvPr/>
          </p:nvSpPr>
          <p:spPr bwMode="auto">
            <a:xfrm>
              <a:off x="1429" y="1581"/>
              <a:ext cx="3779"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i="1" dirty="0">
                  <a:ln w="0"/>
                  <a:solidFill>
                    <a:schemeClr val="accent6">
                      <a:lumMod val="60000"/>
                      <a:lumOff val="40000"/>
                    </a:schemeClr>
                  </a:solidFill>
                  <a:effectLst>
                    <a:outerShdw blurRad="38100" dist="19050" dir="2700000" algn="tl" rotWithShape="0">
                      <a:schemeClr val="dk1">
                        <a:alpha val="40000"/>
                      </a:schemeClr>
                    </a:outerShdw>
                  </a:effectLst>
                  <a:latin typeface="Calibri" panose="020F0502020204030204" pitchFamily="34" charset="0"/>
                </a:rPr>
                <a:t>Must be a direct care provider at least 50% of the time or in a leadership</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i="1" dirty="0">
                  <a:ln w="0"/>
                  <a:solidFill>
                    <a:schemeClr val="accent6">
                      <a:lumMod val="60000"/>
                      <a:lumOff val="40000"/>
                    </a:schemeClr>
                  </a:solidFill>
                  <a:effectLst>
                    <a:outerShdw blurRad="38100" dist="19050" dir="2700000" algn="tl" rotWithShape="0">
                      <a:schemeClr val="dk1">
                        <a:alpha val="40000"/>
                      </a:schemeClr>
                    </a:outerShdw>
                  </a:effectLst>
                  <a:latin typeface="Calibri" panose="020F0502020204030204" pitchFamily="34" charset="0"/>
                </a:rPr>
                <a:t>position.</a:t>
              </a:r>
            </a:p>
          </p:txBody>
        </p:sp>
        <p:sp>
          <p:nvSpPr>
            <p:cNvPr id="33" name="Rectangle 33">
              <a:extLst>
                <a:ext uri="{FF2B5EF4-FFF2-40B4-BE49-F238E27FC236}">
                  <a16:creationId xmlns:a16="http://schemas.microsoft.com/office/drawing/2014/main" id="{47B38D7F-0794-4592-A5D0-80877BD7DA74}"/>
                </a:ext>
              </a:extLst>
            </p:cNvPr>
            <p:cNvSpPr>
              <a:spLocks noChangeArrowheads="1"/>
            </p:cNvSpPr>
            <p:nvPr/>
          </p:nvSpPr>
          <p:spPr bwMode="auto">
            <a:xfrm>
              <a:off x="1429" y="175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ndParaRPr>
            </a:p>
          </p:txBody>
        </p:sp>
        <p:sp>
          <p:nvSpPr>
            <p:cNvPr id="35" name="Rectangle 35">
              <a:extLst>
                <a:ext uri="{FF2B5EF4-FFF2-40B4-BE49-F238E27FC236}">
                  <a16:creationId xmlns:a16="http://schemas.microsoft.com/office/drawing/2014/main" id="{296C7C37-60E5-4E78-9BC7-966A0F55C9AC}"/>
                </a:ext>
              </a:extLst>
            </p:cNvPr>
            <p:cNvSpPr>
              <a:spLocks noChangeArrowheads="1"/>
            </p:cNvSpPr>
            <p:nvPr/>
          </p:nvSpPr>
          <p:spPr bwMode="auto">
            <a:xfrm>
              <a:off x="1747" y="1750"/>
              <a:ext cx="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1" u="none" strike="noStrike" normalizeH="0" baseline="0" dirty="0">
                  <a:ln w="0"/>
                  <a:effectLst>
                    <a:outerShdw blurRad="38100" dist="19050" dir="2700000" algn="tl" rotWithShape="0">
                      <a:schemeClr val="dk1">
                        <a:alpha val="40000"/>
                      </a:schemeClr>
                    </a:outerShdw>
                  </a:effectLst>
                  <a:latin typeface="Calibri" panose="020F0502020204030204" pitchFamily="34" charset="0"/>
                </a:rPr>
                <a:t> </a:t>
              </a:r>
              <a:endParaRPr kumimoji="0" lang="en-US" altLang="en-US" sz="18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ndParaRPr>
            </a:p>
          </p:txBody>
        </p:sp>
        <p:sp>
          <p:nvSpPr>
            <p:cNvPr id="36" name="Rectangle 36">
              <a:extLst>
                <a:ext uri="{FF2B5EF4-FFF2-40B4-BE49-F238E27FC236}">
                  <a16:creationId xmlns:a16="http://schemas.microsoft.com/office/drawing/2014/main" id="{DBBFB59E-839F-45A3-995D-5246880AE8FD}"/>
                </a:ext>
              </a:extLst>
            </p:cNvPr>
            <p:cNvSpPr>
              <a:spLocks noChangeArrowheads="1"/>
            </p:cNvSpPr>
            <p:nvPr/>
          </p:nvSpPr>
          <p:spPr bwMode="auto">
            <a:xfrm>
              <a:off x="1775" y="175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ndParaRPr>
            </a:p>
          </p:txBody>
        </p:sp>
        <p:sp>
          <p:nvSpPr>
            <p:cNvPr id="37" name="Rectangle 37">
              <a:extLst>
                <a:ext uri="{FF2B5EF4-FFF2-40B4-BE49-F238E27FC236}">
                  <a16:creationId xmlns:a16="http://schemas.microsoft.com/office/drawing/2014/main" id="{1983C811-1719-4916-9DA0-08CACBE2D92E}"/>
                </a:ext>
              </a:extLst>
            </p:cNvPr>
            <p:cNvSpPr>
              <a:spLocks noChangeArrowheads="1"/>
            </p:cNvSpPr>
            <p:nvPr/>
          </p:nvSpPr>
          <p:spPr bwMode="auto">
            <a:xfrm>
              <a:off x="3402" y="175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ndParaRPr>
            </a:p>
          </p:txBody>
        </p:sp>
        <p:sp>
          <p:nvSpPr>
            <p:cNvPr id="38" name="Rectangle 38">
              <a:extLst>
                <a:ext uri="{FF2B5EF4-FFF2-40B4-BE49-F238E27FC236}">
                  <a16:creationId xmlns:a16="http://schemas.microsoft.com/office/drawing/2014/main" id="{12C76613-F1BD-4A92-AAD1-F664D32F4BD6}"/>
                </a:ext>
              </a:extLst>
            </p:cNvPr>
            <p:cNvSpPr>
              <a:spLocks noChangeArrowheads="1"/>
            </p:cNvSpPr>
            <p:nvPr/>
          </p:nvSpPr>
          <p:spPr bwMode="auto">
            <a:xfrm>
              <a:off x="3809" y="1750"/>
              <a:ext cx="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1" u="none" strike="noStrike" normalizeH="0" baseline="0" dirty="0">
                  <a:ln w="0"/>
                  <a:effectLst>
                    <a:outerShdw blurRad="38100" dist="19050" dir="2700000" algn="tl" rotWithShape="0">
                      <a:schemeClr val="dk1">
                        <a:alpha val="40000"/>
                      </a:schemeClr>
                    </a:outerShdw>
                  </a:effectLst>
                  <a:latin typeface="Calibri" panose="020F0502020204030204" pitchFamily="34" charset="0"/>
                </a:rPr>
                <a:t> </a:t>
              </a:r>
              <a:endParaRPr kumimoji="0" lang="en-US" altLang="en-US" sz="18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ndParaRPr>
            </a:p>
          </p:txBody>
        </p:sp>
        <p:sp>
          <p:nvSpPr>
            <p:cNvPr id="39" name="Rectangle 39">
              <a:extLst>
                <a:ext uri="{FF2B5EF4-FFF2-40B4-BE49-F238E27FC236}">
                  <a16:creationId xmlns:a16="http://schemas.microsoft.com/office/drawing/2014/main" id="{0D0F47D7-FB0E-456E-9736-F6415319942D}"/>
                </a:ext>
              </a:extLst>
            </p:cNvPr>
            <p:cNvSpPr>
              <a:spLocks noChangeArrowheads="1"/>
            </p:cNvSpPr>
            <p:nvPr/>
          </p:nvSpPr>
          <p:spPr bwMode="auto">
            <a:xfrm>
              <a:off x="1429" y="191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ndParaRPr>
            </a:p>
          </p:txBody>
        </p:sp>
        <p:sp>
          <p:nvSpPr>
            <p:cNvPr id="40" name="Rectangle 40">
              <a:extLst>
                <a:ext uri="{FF2B5EF4-FFF2-40B4-BE49-F238E27FC236}">
                  <a16:creationId xmlns:a16="http://schemas.microsoft.com/office/drawing/2014/main" id="{E9E9E7D8-BB55-42EB-9CF3-5E0600464BBA}"/>
                </a:ext>
              </a:extLst>
            </p:cNvPr>
            <p:cNvSpPr>
              <a:spLocks noChangeArrowheads="1"/>
            </p:cNvSpPr>
            <p:nvPr/>
          </p:nvSpPr>
          <p:spPr bwMode="auto">
            <a:xfrm>
              <a:off x="1805" y="1919"/>
              <a:ext cx="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1" u="none" strike="noStrike" normalizeH="0" baseline="0" dirty="0">
                  <a:ln w="0"/>
                  <a:effectLst>
                    <a:outerShdw blurRad="38100" dist="19050" dir="2700000" algn="tl" rotWithShape="0">
                      <a:schemeClr val="dk1">
                        <a:alpha val="40000"/>
                      </a:schemeClr>
                    </a:outerShdw>
                  </a:effectLst>
                  <a:latin typeface="Calibri" panose="020F0502020204030204" pitchFamily="34" charset="0"/>
                </a:rPr>
                <a:t> </a:t>
              </a:r>
              <a:endParaRPr kumimoji="0" lang="en-US" altLang="en-US" sz="18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ndParaRPr>
            </a:p>
          </p:txBody>
        </p:sp>
        <p:sp>
          <p:nvSpPr>
            <p:cNvPr id="41" name="Rectangle 41">
              <a:extLst>
                <a:ext uri="{FF2B5EF4-FFF2-40B4-BE49-F238E27FC236}">
                  <a16:creationId xmlns:a16="http://schemas.microsoft.com/office/drawing/2014/main" id="{C287886A-DDEA-4F62-9BAB-90CD62293935}"/>
                </a:ext>
              </a:extLst>
            </p:cNvPr>
            <p:cNvSpPr>
              <a:spLocks noChangeArrowheads="1"/>
            </p:cNvSpPr>
            <p:nvPr/>
          </p:nvSpPr>
          <p:spPr bwMode="auto">
            <a:xfrm>
              <a:off x="1262" y="1945"/>
              <a:ext cx="9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normalizeH="0" baseline="0" dirty="0">
                  <a:ln w="0"/>
                  <a:effectLst>
                    <a:outerShdw blurRad="38100" dist="19050" dir="2700000" algn="tl" rotWithShape="0">
                      <a:schemeClr val="dk1">
                        <a:alpha val="40000"/>
                      </a:schemeClr>
                    </a:outerShdw>
                  </a:effectLst>
                  <a:latin typeface="Calibri" panose="020F0502020204030204" pitchFamily="34" charset="0"/>
                </a:rPr>
                <a:t>4.</a:t>
              </a:r>
              <a:endParaRPr kumimoji="0" lang="en-US" altLang="en-US" sz="18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ndParaRPr>
            </a:p>
          </p:txBody>
        </p:sp>
        <p:sp>
          <p:nvSpPr>
            <p:cNvPr id="42" name="Rectangle 42">
              <a:extLst>
                <a:ext uri="{FF2B5EF4-FFF2-40B4-BE49-F238E27FC236}">
                  <a16:creationId xmlns:a16="http://schemas.microsoft.com/office/drawing/2014/main" id="{AED02F01-D05A-4B6D-A262-3139DDA2F0B6}"/>
                </a:ext>
              </a:extLst>
            </p:cNvPr>
            <p:cNvSpPr>
              <a:spLocks noChangeArrowheads="1"/>
            </p:cNvSpPr>
            <p:nvPr/>
          </p:nvSpPr>
          <p:spPr bwMode="auto">
            <a:xfrm>
              <a:off x="1384" y="2091"/>
              <a:ext cx="3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normalizeH="0" baseline="0" dirty="0">
                  <a:ln w="0"/>
                  <a:effectLst>
                    <a:outerShdw blurRad="38100" dist="19050" dir="2700000" algn="tl" rotWithShape="0">
                      <a:schemeClr val="dk1">
                        <a:alpha val="40000"/>
                      </a:schemeClr>
                    </a:outerShdw>
                  </a:effectLst>
                  <a:latin typeface="Arial" panose="020B0604020202020204" pitchFamily="34" charset="0"/>
                </a:rPr>
                <a:t> </a:t>
              </a:r>
              <a:endParaRPr kumimoji="0" lang="en-US" altLang="en-US" sz="18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ndParaRPr>
            </a:p>
          </p:txBody>
        </p:sp>
        <p:sp>
          <p:nvSpPr>
            <p:cNvPr id="43" name="Rectangle 43">
              <a:extLst>
                <a:ext uri="{FF2B5EF4-FFF2-40B4-BE49-F238E27FC236}">
                  <a16:creationId xmlns:a16="http://schemas.microsoft.com/office/drawing/2014/main" id="{AF3F4AD9-FDF7-4B66-9A9C-13D50CAF94F2}"/>
                </a:ext>
              </a:extLst>
            </p:cNvPr>
            <p:cNvSpPr>
              <a:spLocks noChangeArrowheads="1"/>
            </p:cNvSpPr>
            <p:nvPr/>
          </p:nvSpPr>
          <p:spPr bwMode="auto">
            <a:xfrm>
              <a:off x="1405" y="1945"/>
              <a:ext cx="317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normalizeH="0" baseline="0" dirty="0">
                  <a:ln w="0"/>
                  <a:effectLst>
                    <a:outerShdw blurRad="38100" dist="19050" dir="2700000" algn="tl" rotWithShape="0">
                      <a:schemeClr val="dk1">
                        <a:alpha val="40000"/>
                      </a:schemeClr>
                    </a:outerShdw>
                  </a:effectLst>
                  <a:latin typeface="Calibri" panose="020F0502020204030204" pitchFamily="34" charset="0"/>
                </a:rPr>
                <a:t>Will the Nursing </a:t>
              </a:r>
              <a:r>
                <a:rPr lang="en-US" altLang="en-US" sz="1600" dirty="0">
                  <a:ln w="0"/>
                  <a:effectLst>
                    <a:outerShdw blurRad="38100" dist="19050" dir="2700000" algn="tl" rotWithShape="0">
                      <a:schemeClr val="dk1">
                        <a:alpha val="40000"/>
                      </a:schemeClr>
                    </a:outerShdw>
                  </a:effectLst>
                  <a:latin typeface="Calibri" panose="020F0502020204030204" pitchFamily="34" charset="0"/>
                </a:rPr>
                <a:t>T</a:t>
              </a:r>
              <a:r>
                <a:rPr kumimoji="0" lang="en-US" altLang="en-US" sz="1600" i="0" u="none" strike="noStrike" normalizeH="0" baseline="0" dirty="0">
                  <a:ln w="0"/>
                  <a:effectLst>
                    <a:outerShdw blurRad="38100" dist="19050" dir="2700000" algn="tl" rotWithShape="0">
                      <a:schemeClr val="dk1">
                        <a:alpha val="40000"/>
                      </a:schemeClr>
                    </a:outerShdw>
                  </a:effectLst>
                  <a:latin typeface="Calibri" panose="020F0502020204030204" pitchFamily="34" charset="0"/>
                </a:rPr>
                <a:t>uition </a:t>
              </a:r>
              <a:r>
                <a:rPr lang="en-US" altLang="en-US" sz="1600" dirty="0">
                  <a:ln w="0"/>
                  <a:effectLst>
                    <a:outerShdw blurRad="38100" dist="19050" dir="2700000" algn="tl" rotWithShape="0">
                      <a:schemeClr val="dk1">
                        <a:alpha val="40000"/>
                      </a:schemeClr>
                    </a:outerShdw>
                  </a:effectLst>
                  <a:latin typeface="Calibri" panose="020F0502020204030204" pitchFamily="34" charset="0"/>
                </a:rPr>
                <a:t>C</a:t>
              </a:r>
              <a:r>
                <a:rPr kumimoji="0" lang="en-US" altLang="en-US" sz="1600" i="0" u="none" strike="noStrike" normalizeH="0" baseline="0" dirty="0">
                  <a:ln w="0"/>
                  <a:effectLst>
                    <a:outerShdw blurRad="38100" dist="19050" dir="2700000" algn="tl" rotWithShape="0">
                      <a:schemeClr val="dk1">
                        <a:alpha val="40000"/>
                      </a:schemeClr>
                    </a:outerShdw>
                  </a:effectLst>
                  <a:latin typeface="Calibri" panose="020F0502020204030204" pitchFamily="34" charset="0"/>
                </a:rPr>
                <a:t>ontract cover a MSN, DNP or Ph.D.?</a:t>
              </a:r>
              <a:endParaRPr kumimoji="0" lang="en-US" altLang="en-US" sz="18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ndParaRPr>
            </a:p>
          </p:txBody>
        </p:sp>
        <p:sp>
          <p:nvSpPr>
            <p:cNvPr id="44" name="Rectangle 44">
              <a:extLst>
                <a:ext uri="{FF2B5EF4-FFF2-40B4-BE49-F238E27FC236}">
                  <a16:creationId xmlns:a16="http://schemas.microsoft.com/office/drawing/2014/main" id="{0D0E15F2-A4B8-47A0-8DA9-9097BD68C570}"/>
                </a:ext>
              </a:extLst>
            </p:cNvPr>
            <p:cNvSpPr>
              <a:spLocks noChangeArrowheads="1"/>
            </p:cNvSpPr>
            <p:nvPr/>
          </p:nvSpPr>
          <p:spPr bwMode="auto">
            <a:xfrm>
              <a:off x="3765" y="2088"/>
              <a:ext cx="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normalizeH="0" baseline="0" dirty="0">
                  <a:ln w="0"/>
                  <a:effectLst>
                    <a:outerShdw blurRad="38100" dist="19050" dir="2700000" algn="tl" rotWithShape="0">
                      <a:schemeClr val="dk1">
                        <a:alpha val="40000"/>
                      </a:schemeClr>
                    </a:outerShdw>
                  </a:effectLst>
                  <a:latin typeface="Calibri" panose="020F0502020204030204" pitchFamily="34" charset="0"/>
                </a:rPr>
                <a:t> </a:t>
              </a:r>
              <a:endParaRPr kumimoji="0" lang="en-US" altLang="en-US" sz="18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ndParaRPr>
            </a:p>
          </p:txBody>
        </p:sp>
        <p:sp>
          <p:nvSpPr>
            <p:cNvPr id="45" name="Rectangle 45">
              <a:extLst>
                <a:ext uri="{FF2B5EF4-FFF2-40B4-BE49-F238E27FC236}">
                  <a16:creationId xmlns:a16="http://schemas.microsoft.com/office/drawing/2014/main" id="{EAD5EE25-5F2B-4E58-8C54-607330D53672}"/>
                </a:ext>
              </a:extLst>
            </p:cNvPr>
            <p:cNvSpPr>
              <a:spLocks noChangeArrowheads="1"/>
            </p:cNvSpPr>
            <p:nvPr/>
          </p:nvSpPr>
          <p:spPr bwMode="auto">
            <a:xfrm>
              <a:off x="1405" y="2115"/>
              <a:ext cx="5247"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1" u="none" strike="noStrike" normalizeH="0" baseline="0" dirty="0">
                  <a:ln w="0"/>
                  <a:solidFill>
                    <a:schemeClr val="accent6">
                      <a:lumMod val="60000"/>
                      <a:lumOff val="40000"/>
                    </a:schemeClr>
                  </a:solidFill>
                  <a:effectLst>
                    <a:outerShdw blurRad="38100" dist="19050" dir="2700000" algn="tl" rotWithShape="0">
                      <a:schemeClr val="dk1">
                        <a:alpha val="40000"/>
                      </a:schemeClr>
                    </a:outerShdw>
                  </a:effectLst>
                  <a:latin typeface="Calibri" panose="020F0502020204030204" pitchFamily="34" charset="0"/>
                </a:rPr>
                <a:t>Yes, the policy covers pursuing any nursing degree at an accredited university not offered</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i="1" dirty="0">
                  <a:ln w="0"/>
                  <a:solidFill>
                    <a:schemeClr val="accent6">
                      <a:lumMod val="60000"/>
                      <a:lumOff val="40000"/>
                    </a:schemeClr>
                  </a:solidFill>
                  <a:effectLst>
                    <a:outerShdw blurRad="38100" dist="19050" dir="2700000" algn="tl" rotWithShape="0">
                      <a:schemeClr val="dk1">
                        <a:alpha val="40000"/>
                      </a:schemeClr>
                    </a:outerShdw>
                  </a:effectLst>
                  <a:latin typeface="Calibri" panose="020F0502020204030204" pitchFamily="34" charset="0"/>
                </a:rPr>
                <a:t>at UK such as an MSN in Nurse Practitioner, MSN in Nurse Midwifery, MSN in Nursing Education, etc.</a:t>
              </a:r>
              <a:endParaRPr kumimoji="0" lang="en-US" altLang="en-US" sz="1800" i="0" u="none" strike="noStrike" normalizeH="0" baseline="0" dirty="0">
                <a:ln w="0"/>
                <a:solidFill>
                  <a:schemeClr val="accent6">
                    <a:lumMod val="60000"/>
                    <a:lumOff val="40000"/>
                  </a:schemeClr>
                </a:solidFill>
                <a:effectLst>
                  <a:outerShdw blurRad="38100" dist="19050" dir="2700000" algn="tl" rotWithShape="0">
                    <a:schemeClr val="dk1">
                      <a:alpha val="40000"/>
                    </a:schemeClr>
                  </a:outerShdw>
                </a:effectLst>
                <a:latin typeface="Arial" panose="020B0604020202020204" pitchFamily="34" charset="0"/>
              </a:endParaRPr>
            </a:p>
          </p:txBody>
        </p:sp>
        <p:sp>
          <p:nvSpPr>
            <p:cNvPr id="46" name="Rectangle 46">
              <a:extLst>
                <a:ext uri="{FF2B5EF4-FFF2-40B4-BE49-F238E27FC236}">
                  <a16:creationId xmlns:a16="http://schemas.microsoft.com/office/drawing/2014/main" id="{2639FA36-2146-4053-A04D-6500C619A33E}"/>
                </a:ext>
              </a:extLst>
            </p:cNvPr>
            <p:cNvSpPr>
              <a:spLocks noChangeArrowheads="1"/>
            </p:cNvSpPr>
            <p:nvPr/>
          </p:nvSpPr>
          <p:spPr bwMode="auto">
            <a:xfrm>
              <a:off x="4020" y="2257"/>
              <a:ext cx="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normalizeH="0" baseline="0" dirty="0">
                  <a:ln w="0"/>
                  <a:effectLst>
                    <a:outerShdw blurRad="38100" dist="19050" dir="2700000" algn="tl" rotWithShape="0">
                      <a:schemeClr val="dk1">
                        <a:alpha val="40000"/>
                      </a:schemeClr>
                    </a:outerShdw>
                  </a:effectLst>
                  <a:latin typeface="Calibri" panose="020F0502020204030204" pitchFamily="34" charset="0"/>
                </a:rPr>
                <a:t> </a:t>
              </a:r>
              <a:endParaRPr kumimoji="0" lang="en-US" altLang="en-US" sz="18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ndParaRPr>
            </a:p>
          </p:txBody>
        </p:sp>
        <p:sp>
          <p:nvSpPr>
            <p:cNvPr id="47" name="Rectangle 47">
              <a:extLst>
                <a:ext uri="{FF2B5EF4-FFF2-40B4-BE49-F238E27FC236}">
                  <a16:creationId xmlns:a16="http://schemas.microsoft.com/office/drawing/2014/main" id="{49708955-AE60-46F3-BE70-9DC9C13F23B4}"/>
                </a:ext>
              </a:extLst>
            </p:cNvPr>
            <p:cNvSpPr>
              <a:spLocks noChangeArrowheads="1"/>
            </p:cNvSpPr>
            <p:nvPr/>
          </p:nvSpPr>
          <p:spPr bwMode="auto">
            <a:xfrm>
              <a:off x="1286" y="2425"/>
              <a:ext cx="9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normalizeH="0" baseline="0" dirty="0">
                  <a:ln w="0"/>
                  <a:effectLst>
                    <a:outerShdw blurRad="38100" dist="19050" dir="2700000" algn="tl" rotWithShape="0">
                      <a:schemeClr val="dk1">
                        <a:alpha val="40000"/>
                      </a:schemeClr>
                    </a:outerShdw>
                  </a:effectLst>
                  <a:latin typeface="Calibri" panose="020F0502020204030204" pitchFamily="34" charset="0"/>
                </a:rPr>
                <a:t>5.</a:t>
              </a:r>
              <a:endParaRPr kumimoji="0" lang="en-US" altLang="en-US" sz="18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ndParaRPr>
            </a:p>
          </p:txBody>
        </p:sp>
        <p:sp>
          <p:nvSpPr>
            <p:cNvPr id="48" name="Rectangle 48">
              <a:extLst>
                <a:ext uri="{FF2B5EF4-FFF2-40B4-BE49-F238E27FC236}">
                  <a16:creationId xmlns:a16="http://schemas.microsoft.com/office/drawing/2014/main" id="{A9B638EB-87BA-4F1C-BFD4-5211C5B3E3CE}"/>
                </a:ext>
              </a:extLst>
            </p:cNvPr>
            <p:cNvSpPr>
              <a:spLocks noChangeArrowheads="1"/>
            </p:cNvSpPr>
            <p:nvPr/>
          </p:nvSpPr>
          <p:spPr bwMode="auto">
            <a:xfrm>
              <a:off x="1384" y="2428"/>
              <a:ext cx="3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normalizeH="0" baseline="0" dirty="0">
                  <a:ln w="0"/>
                  <a:effectLst>
                    <a:outerShdw blurRad="38100" dist="19050" dir="2700000" algn="tl" rotWithShape="0">
                      <a:schemeClr val="dk1">
                        <a:alpha val="40000"/>
                      </a:schemeClr>
                    </a:outerShdw>
                  </a:effectLst>
                  <a:latin typeface="Arial" panose="020B0604020202020204" pitchFamily="34" charset="0"/>
                </a:rPr>
                <a:t> </a:t>
              </a:r>
              <a:endParaRPr kumimoji="0" lang="en-US" altLang="en-US" sz="18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ndParaRPr>
            </a:p>
          </p:txBody>
        </p:sp>
        <p:sp>
          <p:nvSpPr>
            <p:cNvPr id="49" name="Rectangle 49">
              <a:extLst>
                <a:ext uri="{FF2B5EF4-FFF2-40B4-BE49-F238E27FC236}">
                  <a16:creationId xmlns:a16="http://schemas.microsoft.com/office/drawing/2014/main" id="{DF3B89BD-6216-48AB-9CE2-4F1D5A66B2F4}"/>
                </a:ext>
              </a:extLst>
            </p:cNvPr>
            <p:cNvSpPr>
              <a:spLocks noChangeArrowheads="1"/>
            </p:cNvSpPr>
            <p:nvPr/>
          </p:nvSpPr>
          <p:spPr bwMode="auto">
            <a:xfrm>
              <a:off x="1429" y="2425"/>
              <a:ext cx="341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normalizeH="0" baseline="0" dirty="0">
                  <a:ln w="0"/>
                  <a:effectLst>
                    <a:outerShdw blurRad="38100" dist="19050" dir="2700000" algn="tl" rotWithShape="0">
                      <a:schemeClr val="dk1">
                        <a:alpha val="40000"/>
                      </a:schemeClr>
                    </a:outerShdw>
                  </a:effectLst>
                  <a:latin typeface="Calibri" panose="020F0502020204030204" pitchFamily="34" charset="0"/>
                </a:rPr>
                <a:t>Will the nursing tuition contract payments be considered taxable </a:t>
              </a:r>
              <a:endParaRPr kumimoji="0" lang="en-US" altLang="en-US" sz="18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ndParaRPr>
            </a:p>
          </p:txBody>
        </p:sp>
        <p:sp>
          <p:nvSpPr>
            <p:cNvPr id="50" name="Rectangle 50">
              <a:extLst>
                <a:ext uri="{FF2B5EF4-FFF2-40B4-BE49-F238E27FC236}">
                  <a16:creationId xmlns:a16="http://schemas.microsoft.com/office/drawing/2014/main" id="{7DE543C3-BCD3-4786-B7B7-3387BE34E603}"/>
                </a:ext>
              </a:extLst>
            </p:cNvPr>
            <p:cNvSpPr>
              <a:spLocks noChangeArrowheads="1"/>
            </p:cNvSpPr>
            <p:nvPr/>
          </p:nvSpPr>
          <p:spPr bwMode="auto">
            <a:xfrm>
              <a:off x="1429" y="2594"/>
              <a:ext cx="47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normalizeH="0" baseline="0" dirty="0">
                  <a:ln w="0"/>
                  <a:effectLst>
                    <a:outerShdw blurRad="38100" dist="19050" dir="2700000" algn="tl" rotWithShape="0">
                      <a:schemeClr val="dk1">
                        <a:alpha val="40000"/>
                      </a:schemeClr>
                    </a:outerShdw>
                  </a:effectLst>
                  <a:latin typeface="Calibri" panose="020F0502020204030204" pitchFamily="34" charset="0"/>
                </a:rPr>
                <a:t>income? </a:t>
              </a:r>
              <a:endParaRPr kumimoji="0" lang="en-US" altLang="en-US" sz="18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ndParaRPr>
            </a:p>
          </p:txBody>
        </p:sp>
        <p:sp>
          <p:nvSpPr>
            <p:cNvPr id="51" name="Rectangle 51">
              <a:extLst>
                <a:ext uri="{FF2B5EF4-FFF2-40B4-BE49-F238E27FC236}">
                  <a16:creationId xmlns:a16="http://schemas.microsoft.com/office/drawing/2014/main" id="{01E536F0-6B63-40A5-95FE-C127253C3624}"/>
                </a:ext>
              </a:extLst>
            </p:cNvPr>
            <p:cNvSpPr>
              <a:spLocks noChangeArrowheads="1"/>
            </p:cNvSpPr>
            <p:nvPr/>
          </p:nvSpPr>
          <p:spPr bwMode="auto">
            <a:xfrm>
              <a:off x="1907" y="2594"/>
              <a:ext cx="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normalizeH="0" baseline="0" dirty="0">
                  <a:ln w="0"/>
                  <a:effectLst>
                    <a:outerShdw blurRad="38100" dist="19050" dir="2700000" algn="tl" rotWithShape="0">
                      <a:schemeClr val="dk1">
                        <a:alpha val="40000"/>
                      </a:schemeClr>
                    </a:outerShdw>
                  </a:effectLst>
                  <a:latin typeface="Calibri" panose="020F0502020204030204" pitchFamily="34" charset="0"/>
                </a:rPr>
                <a:t> </a:t>
              </a:r>
              <a:endParaRPr kumimoji="0" lang="en-US" altLang="en-US" sz="18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ndParaRPr>
            </a:p>
          </p:txBody>
        </p:sp>
        <p:sp>
          <p:nvSpPr>
            <p:cNvPr id="52" name="Rectangle 52">
              <a:extLst>
                <a:ext uri="{FF2B5EF4-FFF2-40B4-BE49-F238E27FC236}">
                  <a16:creationId xmlns:a16="http://schemas.microsoft.com/office/drawing/2014/main" id="{3B298A53-2F40-4803-8374-A23DFD046C70}"/>
                </a:ext>
              </a:extLst>
            </p:cNvPr>
            <p:cNvSpPr>
              <a:spLocks noChangeArrowheads="1"/>
            </p:cNvSpPr>
            <p:nvPr/>
          </p:nvSpPr>
          <p:spPr bwMode="auto">
            <a:xfrm>
              <a:off x="1429" y="2763"/>
              <a:ext cx="15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1" u="none" strike="noStrike" normalizeH="0" baseline="0" dirty="0">
                  <a:ln w="0"/>
                  <a:solidFill>
                    <a:schemeClr val="accent6">
                      <a:lumMod val="60000"/>
                      <a:lumOff val="40000"/>
                    </a:schemeClr>
                  </a:solidFill>
                  <a:effectLst>
                    <a:outerShdw blurRad="38100" dist="19050" dir="2700000" algn="tl" rotWithShape="0">
                      <a:schemeClr val="dk1">
                        <a:alpha val="40000"/>
                      </a:schemeClr>
                    </a:outerShdw>
                  </a:effectLst>
                  <a:latin typeface="Calibri" panose="020F0502020204030204" pitchFamily="34" charset="0"/>
                </a:rPr>
                <a:t>No</a:t>
              </a:r>
              <a:endParaRPr kumimoji="0" lang="en-US" altLang="en-US" sz="1800" i="0" u="none" strike="noStrike" normalizeH="0" baseline="0" dirty="0">
                <a:ln w="0"/>
                <a:solidFill>
                  <a:schemeClr val="accent6">
                    <a:lumMod val="60000"/>
                    <a:lumOff val="40000"/>
                  </a:schemeClr>
                </a:solidFill>
                <a:effectLst>
                  <a:outerShdw blurRad="38100" dist="19050" dir="2700000" algn="tl" rotWithShape="0">
                    <a:schemeClr val="dk1">
                      <a:alpha val="40000"/>
                    </a:schemeClr>
                  </a:outerShdw>
                </a:effectLst>
                <a:latin typeface="Arial" panose="020B0604020202020204" pitchFamily="34" charset="0"/>
              </a:endParaRPr>
            </a:p>
          </p:txBody>
        </p:sp>
        <p:sp>
          <p:nvSpPr>
            <p:cNvPr id="53" name="Rectangle 53">
              <a:extLst>
                <a:ext uri="{FF2B5EF4-FFF2-40B4-BE49-F238E27FC236}">
                  <a16:creationId xmlns:a16="http://schemas.microsoft.com/office/drawing/2014/main" id="{C2C247BA-59A9-4F25-AF49-C2DB5B79A55F}"/>
                </a:ext>
              </a:extLst>
            </p:cNvPr>
            <p:cNvSpPr>
              <a:spLocks noChangeArrowheads="1"/>
            </p:cNvSpPr>
            <p:nvPr/>
          </p:nvSpPr>
          <p:spPr bwMode="auto">
            <a:xfrm>
              <a:off x="1577" y="2763"/>
              <a:ext cx="3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1" u="none" strike="noStrike" normalizeH="0" baseline="0" dirty="0">
                  <a:ln w="0"/>
                  <a:effectLst>
                    <a:outerShdw blurRad="38100" dist="19050" dir="2700000" algn="tl" rotWithShape="0">
                      <a:schemeClr val="dk1">
                        <a:alpha val="40000"/>
                      </a:schemeClr>
                    </a:outerShdw>
                  </a:effectLst>
                  <a:latin typeface="Calibri" panose="020F0502020204030204" pitchFamily="34" charset="0"/>
                </a:rPr>
                <a:t>,</a:t>
              </a:r>
              <a:endParaRPr kumimoji="0" lang="en-US" altLang="en-US" sz="18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ndParaRPr>
            </a:p>
          </p:txBody>
        </p:sp>
        <p:sp>
          <p:nvSpPr>
            <p:cNvPr id="54" name="Rectangle 54">
              <a:extLst>
                <a:ext uri="{FF2B5EF4-FFF2-40B4-BE49-F238E27FC236}">
                  <a16:creationId xmlns:a16="http://schemas.microsoft.com/office/drawing/2014/main" id="{4A879A2A-D515-4DAF-859C-4B1F74587D2F}"/>
                </a:ext>
              </a:extLst>
            </p:cNvPr>
            <p:cNvSpPr>
              <a:spLocks noChangeArrowheads="1"/>
            </p:cNvSpPr>
            <p:nvPr/>
          </p:nvSpPr>
          <p:spPr bwMode="auto">
            <a:xfrm>
              <a:off x="1609" y="2763"/>
              <a:ext cx="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1" u="none" strike="noStrike" normalizeH="0" baseline="0" dirty="0">
                  <a:ln w="0"/>
                  <a:effectLst>
                    <a:outerShdw blurRad="38100" dist="19050" dir="2700000" algn="tl" rotWithShape="0">
                      <a:schemeClr val="dk1">
                        <a:alpha val="40000"/>
                      </a:schemeClr>
                    </a:outerShdw>
                  </a:effectLst>
                  <a:latin typeface="Calibri" panose="020F0502020204030204" pitchFamily="34" charset="0"/>
                </a:rPr>
                <a:t> </a:t>
              </a:r>
              <a:endParaRPr kumimoji="0" lang="en-US" altLang="en-US" sz="18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ndParaRPr>
            </a:p>
          </p:txBody>
        </p:sp>
        <p:sp>
          <p:nvSpPr>
            <p:cNvPr id="55" name="Rectangle 55">
              <a:extLst>
                <a:ext uri="{FF2B5EF4-FFF2-40B4-BE49-F238E27FC236}">
                  <a16:creationId xmlns:a16="http://schemas.microsoft.com/office/drawing/2014/main" id="{F24C6A57-9611-40BE-8679-E01EBCDDBF9A}"/>
                </a:ext>
              </a:extLst>
            </p:cNvPr>
            <p:cNvSpPr>
              <a:spLocks noChangeArrowheads="1"/>
            </p:cNvSpPr>
            <p:nvPr/>
          </p:nvSpPr>
          <p:spPr bwMode="auto">
            <a:xfrm>
              <a:off x="1637" y="2763"/>
              <a:ext cx="263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1" u="none" strike="noStrike" normalizeH="0" baseline="0" dirty="0">
                  <a:ln w="0"/>
                  <a:solidFill>
                    <a:schemeClr val="accent6">
                      <a:lumMod val="60000"/>
                      <a:lumOff val="40000"/>
                    </a:schemeClr>
                  </a:solidFill>
                  <a:effectLst>
                    <a:outerShdw blurRad="38100" dist="19050" dir="2700000" algn="tl" rotWithShape="0">
                      <a:schemeClr val="dk1">
                        <a:alpha val="40000"/>
                      </a:schemeClr>
                    </a:outerShdw>
                  </a:effectLst>
                  <a:latin typeface="Calibri" panose="020F0502020204030204" pitchFamily="34" charset="0"/>
                </a:rPr>
                <a:t>the payment is sent directly to your school and is a</a:t>
              </a:r>
              <a:endParaRPr kumimoji="0" lang="en-US" altLang="en-US" sz="1800" i="0" u="none" strike="noStrike" normalizeH="0" baseline="0" dirty="0">
                <a:ln w="0"/>
                <a:solidFill>
                  <a:schemeClr val="accent6">
                    <a:lumMod val="60000"/>
                    <a:lumOff val="40000"/>
                  </a:schemeClr>
                </a:solidFill>
                <a:effectLst>
                  <a:outerShdw blurRad="38100" dist="19050" dir="2700000" algn="tl" rotWithShape="0">
                    <a:schemeClr val="dk1">
                      <a:alpha val="40000"/>
                    </a:schemeClr>
                  </a:outerShdw>
                </a:effectLst>
                <a:latin typeface="Arial" panose="020B0604020202020204" pitchFamily="34" charset="0"/>
              </a:endParaRPr>
            </a:p>
          </p:txBody>
        </p:sp>
        <p:sp>
          <p:nvSpPr>
            <p:cNvPr id="56" name="Rectangle 56">
              <a:extLst>
                <a:ext uri="{FF2B5EF4-FFF2-40B4-BE49-F238E27FC236}">
                  <a16:creationId xmlns:a16="http://schemas.microsoft.com/office/drawing/2014/main" id="{67329567-8E45-4E64-B5FD-8EB572D2159C}"/>
                </a:ext>
              </a:extLst>
            </p:cNvPr>
            <p:cNvSpPr>
              <a:spLocks noChangeArrowheads="1"/>
            </p:cNvSpPr>
            <p:nvPr/>
          </p:nvSpPr>
          <p:spPr bwMode="auto">
            <a:xfrm>
              <a:off x="4246" y="2763"/>
              <a:ext cx="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1" u="none" strike="noStrike" normalizeH="0" baseline="0" dirty="0">
                  <a:ln w="0"/>
                  <a:effectLst>
                    <a:outerShdw blurRad="38100" dist="19050" dir="2700000" algn="tl" rotWithShape="0">
                      <a:schemeClr val="dk1">
                        <a:alpha val="40000"/>
                      </a:schemeClr>
                    </a:outerShdw>
                  </a:effectLst>
                  <a:latin typeface="Calibri" panose="020F0502020204030204" pitchFamily="34" charset="0"/>
                </a:rPr>
                <a:t> </a:t>
              </a:r>
              <a:endParaRPr kumimoji="0" lang="en-US" altLang="en-US" sz="18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ndParaRPr>
            </a:p>
          </p:txBody>
        </p:sp>
        <p:sp>
          <p:nvSpPr>
            <p:cNvPr id="57" name="Rectangle 57">
              <a:extLst>
                <a:ext uri="{FF2B5EF4-FFF2-40B4-BE49-F238E27FC236}">
                  <a16:creationId xmlns:a16="http://schemas.microsoft.com/office/drawing/2014/main" id="{B8B77C62-69E4-4961-A22F-DC536257C56E}"/>
                </a:ext>
              </a:extLst>
            </p:cNvPr>
            <p:cNvSpPr>
              <a:spLocks noChangeArrowheads="1"/>
            </p:cNvSpPr>
            <p:nvPr/>
          </p:nvSpPr>
          <p:spPr bwMode="auto">
            <a:xfrm>
              <a:off x="4276" y="2763"/>
              <a:ext cx="56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1" u="none" strike="noStrike" normalizeH="0" baseline="0" dirty="0">
                  <a:ln w="0"/>
                  <a:solidFill>
                    <a:schemeClr val="accent6">
                      <a:lumMod val="60000"/>
                      <a:lumOff val="40000"/>
                    </a:schemeClr>
                  </a:solidFill>
                  <a:effectLst>
                    <a:outerShdw blurRad="38100" dist="19050" dir="2700000" algn="tl" rotWithShape="0">
                      <a:schemeClr val="dk1">
                        <a:alpha val="40000"/>
                      </a:schemeClr>
                    </a:outerShdw>
                  </a:effectLst>
                  <a:latin typeface="Calibri" panose="020F0502020204030204" pitchFamily="34" charset="0"/>
                </a:rPr>
                <a:t>work back </a:t>
              </a:r>
              <a:endParaRPr kumimoji="0" lang="en-US" altLang="en-US" sz="1800" i="0" u="none" strike="noStrike" normalizeH="0" baseline="0" dirty="0">
                <a:ln w="0"/>
                <a:solidFill>
                  <a:schemeClr val="accent6">
                    <a:lumMod val="60000"/>
                    <a:lumOff val="40000"/>
                  </a:schemeClr>
                </a:solidFill>
                <a:effectLst>
                  <a:outerShdw blurRad="38100" dist="19050" dir="2700000" algn="tl" rotWithShape="0">
                    <a:schemeClr val="dk1">
                      <a:alpha val="40000"/>
                    </a:schemeClr>
                  </a:outerShdw>
                </a:effectLst>
                <a:latin typeface="Arial" panose="020B0604020202020204" pitchFamily="34" charset="0"/>
              </a:endParaRPr>
            </a:p>
          </p:txBody>
        </p:sp>
        <p:sp>
          <p:nvSpPr>
            <p:cNvPr id="58" name="Rectangle 58">
              <a:extLst>
                <a:ext uri="{FF2B5EF4-FFF2-40B4-BE49-F238E27FC236}">
                  <a16:creationId xmlns:a16="http://schemas.microsoft.com/office/drawing/2014/main" id="{9FD6F15C-4D9A-442E-AD56-B3B022C891F0}"/>
                </a:ext>
              </a:extLst>
            </p:cNvPr>
            <p:cNvSpPr>
              <a:spLocks noChangeArrowheads="1"/>
            </p:cNvSpPr>
            <p:nvPr/>
          </p:nvSpPr>
          <p:spPr bwMode="auto">
            <a:xfrm>
              <a:off x="1429" y="2931"/>
              <a:ext cx="243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1" u="none" strike="noStrike" normalizeH="0" baseline="0" dirty="0">
                  <a:ln w="0"/>
                  <a:solidFill>
                    <a:schemeClr val="accent6">
                      <a:lumMod val="60000"/>
                      <a:lumOff val="40000"/>
                    </a:schemeClr>
                  </a:solidFill>
                  <a:effectLst>
                    <a:outerShdw blurRad="38100" dist="19050" dir="2700000" algn="tl" rotWithShape="0">
                      <a:schemeClr val="dk1">
                        <a:alpha val="40000"/>
                      </a:schemeClr>
                    </a:outerShdw>
                  </a:effectLst>
                  <a:latin typeface="Calibri" panose="020F0502020204030204" pitchFamily="34" charset="0"/>
                </a:rPr>
                <a:t>commitment</a:t>
              </a:r>
              <a:r>
                <a:rPr kumimoji="0" lang="en-US" altLang="en-US" sz="1600" i="1" u="none" strike="noStrike" normalizeH="0" baseline="0" dirty="0">
                  <a:ln w="0"/>
                  <a:effectLst>
                    <a:outerShdw blurRad="38100" dist="19050" dir="2700000" algn="tl" rotWithShape="0">
                      <a:schemeClr val="dk1">
                        <a:alpha val="40000"/>
                      </a:schemeClr>
                    </a:outerShdw>
                  </a:effectLst>
                  <a:latin typeface="Calibri" panose="020F0502020204030204" pitchFamily="34" charset="0"/>
                </a:rPr>
                <a:t>, </a:t>
              </a:r>
              <a:r>
                <a:rPr kumimoji="0" lang="en-US" altLang="en-US" sz="1600" i="1" u="none" strike="noStrike" normalizeH="0" baseline="0" dirty="0">
                  <a:ln w="0"/>
                  <a:solidFill>
                    <a:schemeClr val="accent6">
                      <a:lumMod val="60000"/>
                      <a:lumOff val="40000"/>
                    </a:schemeClr>
                  </a:solidFill>
                  <a:effectLst>
                    <a:outerShdw blurRad="38100" dist="19050" dir="2700000" algn="tl" rotWithShape="0">
                      <a:schemeClr val="dk1">
                        <a:alpha val="40000"/>
                      </a:schemeClr>
                    </a:outerShdw>
                  </a:effectLst>
                  <a:latin typeface="Calibri" panose="020F0502020204030204" pitchFamily="34" charset="0"/>
                </a:rPr>
                <a:t>rather than a benefited program</a:t>
              </a:r>
              <a:endParaRPr kumimoji="0" lang="en-US" altLang="en-US" sz="1800" i="0" u="none" strike="noStrike" normalizeH="0" baseline="0" dirty="0">
                <a:ln w="0"/>
                <a:solidFill>
                  <a:schemeClr val="accent6">
                    <a:lumMod val="60000"/>
                    <a:lumOff val="40000"/>
                  </a:schemeClr>
                </a:solidFill>
                <a:effectLst>
                  <a:outerShdw blurRad="38100" dist="19050" dir="2700000" algn="tl" rotWithShape="0">
                    <a:schemeClr val="dk1">
                      <a:alpha val="40000"/>
                    </a:schemeClr>
                  </a:outerShdw>
                </a:effectLst>
                <a:latin typeface="Arial" panose="020B0604020202020204" pitchFamily="34" charset="0"/>
              </a:endParaRPr>
            </a:p>
          </p:txBody>
        </p:sp>
        <p:sp>
          <p:nvSpPr>
            <p:cNvPr id="59" name="Rectangle 59">
              <a:extLst>
                <a:ext uri="{FF2B5EF4-FFF2-40B4-BE49-F238E27FC236}">
                  <a16:creationId xmlns:a16="http://schemas.microsoft.com/office/drawing/2014/main" id="{EE03ED2C-0ADD-4EB6-B1FB-48C7494279C9}"/>
                </a:ext>
              </a:extLst>
            </p:cNvPr>
            <p:cNvSpPr>
              <a:spLocks noChangeArrowheads="1"/>
            </p:cNvSpPr>
            <p:nvPr/>
          </p:nvSpPr>
          <p:spPr bwMode="auto">
            <a:xfrm>
              <a:off x="3839" y="2931"/>
              <a:ext cx="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1" u="none" strike="noStrike" normalizeH="0" baseline="0" dirty="0">
                  <a:ln w="0"/>
                  <a:effectLst>
                    <a:outerShdw blurRad="38100" dist="19050" dir="2700000" algn="tl" rotWithShape="0">
                      <a:schemeClr val="dk1">
                        <a:alpha val="40000"/>
                      </a:schemeClr>
                    </a:outerShdw>
                  </a:effectLst>
                  <a:latin typeface="Calibri" panose="020F0502020204030204" pitchFamily="34" charset="0"/>
                </a:rPr>
                <a:t> </a:t>
              </a:r>
              <a:endParaRPr kumimoji="0" lang="en-US" altLang="en-US" sz="18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ndParaRPr>
            </a:p>
          </p:txBody>
        </p:sp>
        <p:sp>
          <p:nvSpPr>
            <p:cNvPr id="60" name="Rectangle 60">
              <a:extLst>
                <a:ext uri="{FF2B5EF4-FFF2-40B4-BE49-F238E27FC236}">
                  <a16:creationId xmlns:a16="http://schemas.microsoft.com/office/drawing/2014/main" id="{3C024164-B755-40A4-9C63-C08C23877C95}"/>
                </a:ext>
              </a:extLst>
            </p:cNvPr>
            <p:cNvSpPr>
              <a:spLocks noChangeArrowheads="1"/>
            </p:cNvSpPr>
            <p:nvPr/>
          </p:nvSpPr>
          <p:spPr bwMode="auto">
            <a:xfrm>
              <a:off x="3868" y="2931"/>
              <a:ext cx="39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1" u="none" strike="noStrike" normalizeH="0" baseline="0" dirty="0">
                  <a:ln w="0"/>
                  <a:solidFill>
                    <a:schemeClr val="accent6">
                      <a:lumMod val="60000"/>
                      <a:lumOff val="40000"/>
                    </a:schemeClr>
                  </a:solidFill>
                  <a:effectLst>
                    <a:outerShdw blurRad="38100" dist="19050" dir="2700000" algn="tl" rotWithShape="0">
                      <a:schemeClr val="dk1">
                        <a:alpha val="40000"/>
                      </a:schemeClr>
                    </a:outerShdw>
                  </a:effectLst>
                  <a:latin typeface="Calibri" panose="020F0502020204030204" pitchFamily="34" charset="0"/>
                </a:rPr>
                <a:t>like EEP</a:t>
              </a:r>
              <a:endParaRPr kumimoji="0" lang="en-US" altLang="en-US" sz="1800" i="0" u="none" strike="noStrike" normalizeH="0" baseline="0" dirty="0">
                <a:ln w="0"/>
                <a:solidFill>
                  <a:schemeClr val="accent6">
                    <a:lumMod val="60000"/>
                    <a:lumOff val="40000"/>
                  </a:schemeClr>
                </a:solidFill>
                <a:effectLst>
                  <a:outerShdw blurRad="38100" dist="19050" dir="2700000" algn="tl" rotWithShape="0">
                    <a:schemeClr val="dk1">
                      <a:alpha val="40000"/>
                    </a:schemeClr>
                  </a:outerShdw>
                </a:effectLst>
                <a:latin typeface="Arial" panose="020B0604020202020204" pitchFamily="34" charset="0"/>
              </a:endParaRPr>
            </a:p>
          </p:txBody>
        </p:sp>
        <p:sp>
          <p:nvSpPr>
            <p:cNvPr id="61" name="Rectangle 61">
              <a:extLst>
                <a:ext uri="{FF2B5EF4-FFF2-40B4-BE49-F238E27FC236}">
                  <a16:creationId xmlns:a16="http://schemas.microsoft.com/office/drawing/2014/main" id="{ACB317FC-15F3-4F57-B5CE-081312B68DAF}"/>
                </a:ext>
              </a:extLst>
            </p:cNvPr>
            <p:cNvSpPr>
              <a:spLocks noChangeArrowheads="1"/>
            </p:cNvSpPr>
            <p:nvPr/>
          </p:nvSpPr>
          <p:spPr bwMode="auto">
            <a:xfrm>
              <a:off x="4266" y="2931"/>
              <a:ext cx="39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1" u="none" strike="noStrike" normalizeH="0" baseline="0" dirty="0">
                  <a:ln w="0"/>
                  <a:effectLst>
                    <a:outerShdw blurRad="38100" dist="19050" dir="2700000" algn="tl" rotWithShape="0">
                      <a:schemeClr val="dk1">
                        <a:alpha val="40000"/>
                      </a:schemeClr>
                    </a:outerShdw>
                  </a:effectLst>
                  <a:latin typeface="Calibri" panose="020F0502020204030204" pitchFamily="34" charset="0"/>
                </a:rPr>
                <a:t>. </a:t>
              </a:r>
              <a:r>
                <a:rPr kumimoji="0" lang="en-US" altLang="en-US" sz="1600" i="1" u="none" strike="noStrike" normalizeH="0" baseline="0" dirty="0">
                  <a:ln w="0"/>
                  <a:solidFill>
                    <a:schemeClr val="accent6">
                      <a:lumMod val="60000"/>
                      <a:lumOff val="40000"/>
                    </a:schemeClr>
                  </a:solidFill>
                  <a:effectLst>
                    <a:outerShdw blurRad="38100" dist="19050" dir="2700000" algn="tl" rotWithShape="0">
                      <a:schemeClr val="dk1">
                        <a:alpha val="40000"/>
                      </a:schemeClr>
                    </a:outerShdw>
                  </a:effectLst>
                  <a:latin typeface="Calibri" panose="020F0502020204030204" pitchFamily="34" charset="0"/>
                </a:rPr>
                <a:t>These</a:t>
              </a:r>
              <a:r>
                <a:rPr kumimoji="0" lang="en-US" altLang="en-US" sz="1600" i="1" u="none" strike="noStrike" normalizeH="0" baseline="0" dirty="0">
                  <a:ln w="0"/>
                  <a:effectLst>
                    <a:outerShdw blurRad="38100" dist="19050" dir="2700000" algn="tl" rotWithShape="0">
                      <a:schemeClr val="dk1">
                        <a:alpha val="40000"/>
                      </a:schemeClr>
                    </a:outerShdw>
                  </a:effectLst>
                  <a:latin typeface="Calibri" panose="020F0502020204030204" pitchFamily="34" charset="0"/>
                </a:rPr>
                <a:t> </a:t>
              </a:r>
              <a:endParaRPr kumimoji="0" lang="en-US" altLang="en-US" sz="18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ndParaRPr>
            </a:p>
          </p:txBody>
        </p:sp>
        <p:sp>
          <p:nvSpPr>
            <p:cNvPr id="62" name="Rectangle 62">
              <a:extLst>
                <a:ext uri="{FF2B5EF4-FFF2-40B4-BE49-F238E27FC236}">
                  <a16:creationId xmlns:a16="http://schemas.microsoft.com/office/drawing/2014/main" id="{BF8E8051-DA5F-48DE-955B-27474210E15D}"/>
                </a:ext>
              </a:extLst>
            </p:cNvPr>
            <p:cNvSpPr>
              <a:spLocks noChangeArrowheads="1"/>
            </p:cNvSpPr>
            <p:nvPr/>
          </p:nvSpPr>
          <p:spPr bwMode="auto">
            <a:xfrm>
              <a:off x="1477" y="3079"/>
              <a:ext cx="136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1" u="none" strike="noStrike" normalizeH="0" baseline="0" dirty="0">
                  <a:ln w="0"/>
                  <a:solidFill>
                    <a:schemeClr val="accent6">
                      <a:lumMod val="60000"/>
                      <a:lumOff val="40000"/>
                    </a:schemeClr>
                  </a:solidFill>
                  <a:effectLst>
                    <a:outerShdw blurRad="38100" dist="19050" dir="2700000" algn="tl" rotWithShape="0">
                      <a:schemeClr val="dk1">
                        <a:alpha val="40000"/>
                      </a:schemeClr>
                    </a:outerShdw>
                  </a:effectLst>
                  <a:latin typeface="Calibri" panose="020F0502020204030204" pitchFamily="34" charset="0"/>
                </a:rPr>
                <a:t>payments</a:t>
              </a:r>
              <a:r>
                <a:rPr kumimoji="0" lang="en-US" altLang="en-US" sz="1600" i="1" u="none" strike="noStrike" normalizeH="0" baseline="0" dirty="0">
                  <a:ln w="0"/>
                  <a:effectLst>
                    <a:outerShdw blurRad="38100" dist="19050" dir="2700000" algn="tl" rotWithShape="0">
                      <a:schemeClr val="dk1">
                        <a:alpha val="40000"/>
                      </a:schemeClr>
                    </a:outerShdw>
                  </a:effectLst>
                  <a:latin typeface="Calibri" panose="020F0502020204030204" pitchFamily="34" charset="0"/>
                </a:rPr>
                <a:t> </a:t>
              </a:r>
              <a:r>
                <a:rPr kumimoji="0" lang="en-US" altLang="en-US" sz="1600" i="1" u="none" strike="noStrike" normalizeH="0" baseline="0" dirty="0">
                  <a:ln w="0"/>
                  <a:solidFill>
                    <a:schemeClr val="accent6">
                      <a:lumMod val="60000"/>
                      <a:lumOff val="40000"/>
                    </a:schemeClr>
                  </a:solidFill>
                  <a:effectLst>
                    <a:outerShdw blurRad="38100" dist="19050" dir="2700000" algn="tl" rotWithShape="0">
                      <a:schemeClr val="dk1">
                        <a:alpha val="40000"/>
                      </a:schemeClr>
                    </a:outerShdw>
                  </a:effectLst>
                  <a:latin typeface="Calibri" panose="020F0502020204030204" pitchFamily="34" charset="0"/>
                </a:rPr>
                <a:t>are not taxable.</a:t>
              </a:r>
              <a:endParaRPr kumimoji="0" lang="en-US" altLang="en-US" sz="1800" i="0" u="none" strike="noStrike" normalizeH="0" baseline="0" dirty="0">
                <a:ln w="0"/>
                <a:solidFill>
                  <a:schemeClr val="accent6">
                    <a:lumMod val="60000"/>
                    <a:lumOff val="40000"/>
                  </a:schemeClr>
                </a:solidFill>
                <a:effectLst>
                  <a:outerShdw blurRad="38100" dist="19050" dir="2700000" algn="tl" rotWithShape="0">
                    <a:schemeClr val="dk1">
                      <a:alpha val="40000"/>
                    </a:schemeClr>
                  </a:outerShdw>
                </a:effectLst>
                <a:latin typeface="Arial" panose="020B0604020202020204" pitchFamily="34" charset="0"/>
              </a:endParaRPr>
            </a:p>
          </p:txBody>
        </p:sp>
        <p:sp>
          <p:nvSpPr>
            <p:cNvPr id="63" name="Rectangle 63">
              <a:extLst>
                <a:ext uri="{FF2B5EF4-FFF2-40B4-BE49-F238E27FC236}">
                  <a16:creationId xmlns:a16="http://schemas.microsoft.com/office/drawing/2014/main" id="{ECF012C7-D38B-4C57-8D95-C71C48AE27F5}"/>
                </a:ext>
              </a:extLst>
            </p:cNvPr>
            <p:cNvSpPr>
              <a:spLocks noChangeArrowheads="1"/>
            </p:cNvSpPr>
            <p:nvPr/>
          </p:nvSpPr>
          <p:spPr bwMode="auto">
            <a:xfrm>
              <a:off x="2787" y="3100"/>
              <a:ext cx="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1" u="none" strike="noStrike" normalizeH="0" baseline="0" dirty="0">
                  <a:ln w="0"/>
                  <a:effectLst>
                    <a:outerShdw blurRad="38100" dist="19050" dir="2700000" algn="tl" rotWithShape="0">
                      <a:schemeClr val="dk1">
                        <a:alpha val="40000"/>
                      </a:schemeClr>
                    </a:outerShdw>
                  </a:effectLst>
                  <a:latin typeface="Calibri" panose="020F0502020204030204" pitchFamily="34" charset="0"/>
                </a:rPr>
                <a:t> </a:t>
              </a:r>
              <a:endParaRPr kumimoji="0" lang="en-US" altLang="en-US" sz="18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ndParaRPr>
            </a:p>
          </p:txBody>
        </p:sp>
        <p:sp>
          <p:nvSpPr>
            <p:cNvPr id="64" name="Rectangle 64">
              <a:extLst>
                <a:ext uri="{FF2B5EF4-FFF2-40B4-BE49-F238E27FC236}">
                  <a16:creationId xmlns:a16="http://schemas.microsoft.com/office/drawing/2014/main" id="{BAE29237-2DFF-4814-BAD7-880417D2BD31}"/>
                </a:ext>
              </a:extLst>
            </p:cNvPr>
            <p:cNvSpPr>
              <a:spLocks noChangeArrowheads="1"/>
            </p:cNvSpPr>
            <p:nvPr/>
          </p:nvSpPr>
          <p:spPr bwMode="auto">
            <a:xfrm>
              <a:off x="2816" y="3100"/>
              <a:ext cx="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1" u="none" strike="noStrike" normalizeH="0" baseline="0" dirty="0">
                  <a:ln w="0"/>
                  <a:effectLst>
                    <a:outerShdw blurRad="38100" dist="19050" dir="2700000" algn="tl" rotWithShape="0">
                      <a:schemeClr val="dk1">
                        <a:alpha val="40000"/>
                      </a:schemeClr>
                    </a:outerShdw>
                  </a:effectLst>
                  <a:latin typeface="Calibri" panose="020F0502020204030204" pitchFamily="34" charset="0"/>
                </a:rPr>
                <a:t> </a:t>
              </a:r>
              <a:endParaRPr kumimoji="0" lang="en-US" altLang="en-US" sz="18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ndParaRPr>
            </a:p>
          </p:txBody>
        </p:sp>
        <p:sp>
          <p:nvSpPr>
            <p:cNvPr id="65" name="Rectangle 65">
              <a:extLst>
                <a:ext uri="{FF2B5EF4-FFF2-40B4-BE49-F238E27FC236}">
                  <a16:creationId xmlns:a16="http://schemas.microsoft.com/office/drawing/2014/main" id="{FCC9CB1E-DC65-4340-BBA5-5A93C2E68843}"/>
                </a:ext>
              </a:extLst>
            </p:cNvPr>
            <p:cNvSpPr>
              <a:spLocks noChangeArrowheads="1"/>
            </p:cNvSpPr>
            <p:nvPr/>
          </p:nvSpPr>
          <p:spPr bwMode="auto">
            <a:xfrm>
              <a:off x="1286" y="3269"/>
              <a:ext cx="9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normalizeH="0" baseline="0" dirty="0">
                  <a:ln w="0"/>
                  <a:effectLst>
                    <a:outerShdw blurRad="38100" dist="19050" dir="2700000" algn="tl" rotWithShape="0">
                      <a:schemeClr val="dk1">
                        <a:alpha val="40000"/>
                      </a:schemeClr>
                    </a:outerShdw>
                  </a:effectLst>
                  <a:latin typeface="Calibri" panose="020F0502020204030204" pitchFamily="34" charset="0"/>
                </a:rPr>
                <a:t>6.</a:t>
              </a:r>
              <a:endParaRPr kumimoji="0" lang="en-US" altLang="en-US" sz="18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ndParaRPr>
            </a:p>
          </p:txBody>
        </p:sp>
        <p:sp>
          <p:nvSpPr>
            <p:cNvPr id="66" name="Rectangle 66">
              <a:extLst>
                <a:ext uri="{FF2B5EF4-FFF2-40B4-BE49-F238E27FC236}">
                  <a16:creationId xmlns:a16="http://schemas.microsoft.com/office/drawing/2014/main" id="{FA2C7837-B79C-4927-947B-8064715E34C3}"/>
                </a:ext>
              </a:extLst>
            </p:cNvPr>
            <p:cNvSpPr>
              <a:spLocks noChangeArrowheads="1"/>
            </p:cNvSpPr>
            <p:nvPr/>
          </p:nvSpPr>
          <p:spPr bwMode="auto">
            <a:xfrm>
              <a:off x="1411" y="3272"/>
              <a:ext cx="3750"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normalizeH="0" baseline="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How do you apply </a:t>
              </a:r>
              <a:r>
                <a:rPr lang="en-US" altLang="en-US" sz="16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for</a:t>
              </a:r>
              <a:r>
                <a:rPr kumimoji="0" lang="en-US" altLang="en-US" sz="1600" i="0" u="none" strike="noStrike" normalizeH="0" baseline="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the Nursing Tuition Contract Program?</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i="1" dirty="0">
                  <a:ln w="0"/>
                  <a:solidFill>
                    <a:schemeClr val="accent6">
                      <a:lumMod val="60000"/>
                      <a:lumOff val="40000"/>
                    </a:schemeClr>
                  </a:solidFill>
                  <a:effectLst>
                    <a:outerShdw blurRad="38100" dist="19050" dir="2700000" algn="tl" rotWithShape="0">
                      <a:schemeClr val="dk1">
                        <a:alpha val="40000"/>
                      </a:schemeClr>
                    </a:outerShdw>
                  </a:effectLst>
                  <a:latin typeface="Calibri" panose="020F0502020204030204" pitchFamily="34" charset="0"/>
                </a:rPr>
                <a:t>Please reach out to Andrea Gudenkauf at </a:t>
              </a:r>
              <a:r>
                <a:rPr lang="en-US" altLang="en-US" sz="1600" i="1" dirty="0">
                  <a:ln w="0"/>
                  <a:solidFill>
                    <a:schemeClr val="accent6">
                      <a:lumMod val="60000"/>
                      <a:lumOff val="40000"/>
                    </a:schemeClr>
                  </a:solidFill>
                  <a:effectLst>
                    <a:outerShdw blurRad="38100" dist="19050" dir="2700000" algn="tl" rotWithShape="0">
                      <a:schemeClr val="dk1">
                        <a:alpha val="40000"/>
                      </a:schemeClr>
                    </a:outerShdw>
                  </a:effectLst>
                  <a:latin typeface="Calibri" panose="020F0502020204030204" pitchFamily="34" charset="0"/>
                  <a:hlinkClick r:id="rId3">
                    <a:extLst>
                      <a:ext uri="{A12FA001-AC4F-418D-AE19-62706E023703}">
                        <ahyp:hlinkClr xmlns:ahyp="http://schemas.microsoft.com/office/drawing/2018/hyperlinkcolor" val="tx"/>
                      </a:ext>
                    </a:extLst>
                  </a:hlinkClick>
                </a:rPr>
                <a:t>hospitalpayments@uky.edu</a:t>
              </a:r>
              <a:r>
                <a:rPr lang="en-US" altLang="en-US" sz="1600" i="1" dirty="0">
                  <a:ln w="0"/>
                  <a:solidFill>
                    <a:schemeClr val="accent6">
                      <a:lumMod val="60000"/>
                      <a:lumOff val="40000"/>
                    </a:schemeClr>
                  </a:solidFill>
                  <a:effectLst>
                    <a:outerShdw blurRad="38100" dist="19050" dir="2700000" algn="tl" rotWithShape="0">
                      <a:schemeClr val="dk1">
                        <a:alpha val="40000"/>
                      </a:schemeClr>
                    </a:outerShdw>
                  </a:effectLst>
                  <a:latin typeface="Calibri" panose="020F0502020204030204" pitchFamily="34" charset="0"/>
                </a:rPr>
                <a:t> and we will be glad to provide you with the appropriate forms.</a:t>
              </a:r>
            </a:p>
          </p:txBody>
        </p:sp>
        <p:sp>
          <p:nvSpPr>
            <p:cNvPr id="67" name="Rectangle 67">
              <a:extLst>
                <a:ext uri="{FF2B5EF4-FFF2-40B4-BE49-F238E27FC236}">
                  <a16:creationId xmlns:a16="http://schemas.microsoft.com/office/drawing/2014/main" id="{3B40512E-691D-4448-88C6-CB36392AD583}"/>
                </a:ext>
              </a:extLst>
            </p:cNvPr>
            <p:cNvSpPr>
              <a:spLocks noChangeArrowheads="1"/>
            </p:cNvSpPr>
            <p:nvPr/>
          </p:nvSpPr>
          <p:spPr bwMode="auto">
            <a:xfrm>
              <a:off x="1429" y="326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ndParaRPr>
            </a:p>
          </p:txBody>
        </p:sp>
        <p:sp>
          <p:nvSpPr>
            <p:cNvPr id="68" name="Rectangle 68">
              <a:extLst>
                <a:ext uri="{FF2B5EF4-FFF2-40B4-BE49-F238E27FC236}">
                  <a16:creationId xmlns:a16="http://schemas.microsoft.com/office/drawing/2014/main" id="{CEBE55CB-9D19-4BC6-8E46-88A73F944FD2}"/>
                </a:ext>
              </a:extLst>
            </p:cNvPr>
            <p:cNvSpPr>
              <a:spLocks noChangeArrowheads="1"/>
            </p:cNvSpPr>
            <p:nvPr/>
          </p:nvSpPr>
          <p:spPr bwMode="auto">
            <a:xfrm>
              <a:off x="1429" y="343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ndParaRPr>
            </a:p>
          </p:txBody>
        </p:sp>
        <p:sp>
          <p:nvSpPr>
            <p:cNvPr id="69" name="Rectangle 69">
              <a:extLst>
                <a:ext uri="{FF2B5EF4-FFF2-40B4-BE49-F238E27FC236}">
                  <a16:creationId xmlns:a16="http://schemas.microsoft.com/office/drawing/2014/main" id="{444D8405-40AC-4893-BE43-10BD8D931C6B}"/>
                </a:ext>
              </a:extLst>
            </p:cNvPr>
            <p:cNvSpPr>
              <a:spLocks noChangeArrowheads="1"/>
            </p:cNvSpPr>
            <p:nvPr/>
          </p:nvSpPr>
          <p:spPr bwMode="auto">
            <a:xfrm>
              <a:off x="3179" y="343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ndParaRPr>
            </a:p>
          </p:txBody>
        </p:sp>
        <p:sp>
          <p:nvSpPr>
            <p:cNvPr id="70" name="Rectangle 70">
              <a:extLst>
                <a:ext uri="{FF2B5EF4-FFF2-40B4-BE49-F238E27FC236}">
                  <a16:creationId xmlns:a16="http://schemas.microsoft.com/office/drawing/2014/main" id="{67774EC9-9118-4323-94F9-47C783708B40}"/>
                </a:ext>
              </a:extLst>
            </p:cNvPr>
            <p:cNvSpPr>
              <a:spLocks noChangeArrowheads="1"/>
            </p:cNvSpPr>
            <p:nvPr/>
          </p:nvSpPr>
          <p:spPr bwMode="auto">
            <a:xfrm>
              <a:off x="3239" y="3437"/>
              <a:ext cx="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normalizeH="0" baseline="0" dirty="0">
                  <a:ln w="0"/>
                  <a:effectLst>
                    <a:outerShdw blurRad="38100" dist="19050" dir="2700000" algn="tl" rotWithShape="0">
                      <a:schemeClr val="dk1">
                        <a:alpha val="40000"/>
                      </a:schemeClr>
                    </a:outerShdw>
                  </a:effectLst>
                  <a:latin typeface="Calibri" panose="020F0502020204030204" pitchFamily="34" charset="0"/>
                </a:rPr>
                <a:t> </a:t>
              </a:r>
              <a:endParaRPr kumimoji="0" lang="en-US" altLang="en-US" sz="18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ndParaRPr>
            </a:p>
          </p:txBody>
        </p:sp>
        <p:sp>
          <p:nvSpPr>
            <p:cNvPr id="71" name="Rectangle 71">
              <a:extLst>
                <a:ext uri="{FF2B5EF4-FFF2-40B4-BE49-F238E27FC236}">
                  <a16:creationId xmlns:a16="http://schemas.microsoft.com/office/drawing/2014/main" id="{A8B74A73-5AE3-4CD3-8255-D3379B11A646}"/>
                </a:ext>
              </a:extLst>
            </p:cNvPr>
            <p:cNvSpPr>
              <a:spLocks noChangeArrowheads="1"/>
            </p:cNvSpPr>
            <p:nvPr/>
          </p:nvSpPr>
          <p:spPr bwMode="auto">
            <a:xfrm>
              <a:off x="1429" y="3606"/>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ndParaRPr>
            </a:p>
          </p:txBody>
        </p:sp>
        <p:sp>
          <p:nvSpPr>
            <p:cNvPr id="72" name="Rectangle 72">
              <a:extLst>
                <a:ext uri="{FF2B5EF4-FFF2-40B4-BE49-F238E27FC236}">
                  <a16:creationId xmlns:a16="http://schemas.microsoft.com/office/drawing/2014/main" id="{9C8E235D-9F87-4DCE-A55D-0B352243B67F}"/>
                </a:ext>
              </a:extLst>
            </p:cNvPr>
            <p:cNvSpPr>
              <a:spLocks noChangeArrowheads="1"/>
            </p:cNvSpPr>
            <p:nvPr/>
          </p:nvSpPr>
          <p:spPr bwMode="auto">
            <a:xfrm>
              <a:off x="2278" y="3606"/>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ndParaRPr>
            </a:p>
          </p:txBody>
        </p:sp>
        <p:sp>
          <p:nvSpPr>
            <p:cNvPr id="73" name="Rectangle 73">
              <a:extLst>
                <a:ext uri="{FF2B5EF4-FFF2-40B4-BE49-F238E27FC236}">
                  <a16:creationId xmlns:a16="http://schemas.microsoft.com/office/drawing/2014/main" id="{145730D4-8C42-4F3F-A131-E0142CF4CC48}"/>
                </a:ext>
              </a:extLst>
            </p:cNvPr>
            <p:cNvSpPr>
              <a:spLocks noChangeArrowheads="1"/>
            </p:cNvSpPr>
            <p:nvPr/>
          </p:nvSpPr>
          <p:spPr bwMode="auto">
            <a:xfrm>
              <a:off x="4644" y="3606"/>
              <a:ext cx="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1" u="none" strike="noStrike" normalizeH="0" baseline="0" dirty="0">
                  <a:ln w="0"/>
                  <a:effectLst>
                    <a:outerShdw blurRad="38100" dist="19050" dir="2700000" algn="tl" rotWithShape="0">
                      <a:schemeClr val="dk1">
                        <a:alpha val="40000"/>
                      </a:schemeClr>
                    </a:outerShdw>
                  </a:effectLst>
                  <a:latin typeface="Calibri" panose="020F0502020204030204" pitchFamily="34" charset="0"/>
                </a:rPr>
                <a:t> </a:t>
              </a:r>
              <a:endParaRPr kumimoji="0" lang="en-US" altLang="en-US" sz="18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ndParaRPr>
            </a:p>
          </p:txBody>
        </p:sp>
        <p:sp>
          <p:nvSpPr>
            <p:cNvPr id="74" name="Rectangle 74">
              <a:extLst>
                <a:ext uri="{FF2B5EF4-FFF2-40B4-BE49-F238E27FC236}">
                  <a16:creationId xmlns:a16="http://schemas.microsoft.com/office/drawing/2014/main" id="{DE07F358-A249-40FC-A9E3-E2B3AF4742A8}"/>
                </a:ext>
              </a:extLst>
            </p:cNvPr>
            <p:cNvSpPr>
              <a:spLocks noChangeArrowheads="1"/>
            </p:cNvSpPr>
            <p:nvPr/>
          </p:nvSpPr>
          <p:spPr bwMode="auto">
            <a:xfrm>
              <a:off x="1429" y="377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ndParaRPr>
            </a:p>
          </p:txBody>
        </p:sp>
        <p:sp>
          <p:nvSpPr>
            <p:cNvPr id="75" name="Rectangle 75">
              <a:extLst>
                <a:ext uri="{FF2B5EF4-FFF2-40B4-BE49-F238E27FC236}">
                  <a16:creationId xmlns:a16="http://schemas.microsoft.com/office/drawing/2014/main" id="{C7C5A579-5F74-4971-B2D7-6DD147B6A3AF}"/>
                </a:ext>
              </a:extLst>
            </p:cNvPr>
            <p:cNvSpPr>
              <a:spLocks noChangeArrowheads="1"/>
            </p:cNvSpPr>
            <p:nvPr/>
          </p:nvSpPr>
          <p:spPr bwMode="auto">
            <a:xfrm>
              <a:off x="3196" y="377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ndParaRPr>
            </a:p>
          </p:txBody>
        </p:sp>
        <p:sp>
          <p:nvSpPr>
            <p:cNvPr id="76" name="Rectangle 76">
              <a:extLst>
                <a:ext uri="{FF2B5EF4-FFF2-40B4-BE49-F238E27FC236}">
                  <a16:creationId xmlns:a16="http://schemas.microsoft.com/office/drawing/2014/main" id="{9F201975-D9DD-4DC3-9149-272B447BA736}"/>
                </a:ext>
              </a:extLst>
            </p:cNvPr>
            <p:cNvSpPr>
              <a:spLocks noChangeArrowheads="1"/>
            </p:cNvSpPr>
            <p:nvPr/>
          </p:nvSpPr>
          <p:spPr bwMode="auto">
            <a:xfrm>
              <a:off x="4610" y="3775"/>
              <a:ext cx="5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1" u="none" strike="noStrike" normalizeH="0" baseline="0" dirty="0">
                  <a:ln w="0"/>
                  <a:effectLst>
                    <a:outerShdw blurRad="38100" dist="19050" dir="2700000" algn="tl" rotWithShape="0">
                      <a:schemeClr val="dk1">
                        <a:alpha val="40000"/>
                      </a:schemeClr>
                    </a:outerShdw>
                  </a:effectLst>
                  <a:latin typeface="Calibri" panose="020F0502020204030204" pitchFamily="34" charset="0"/>
                </a:rPr>
                <a:t>  </a:t>
              </a:r>
              <a:endParaRPr kumimoji="0" lang="en-US" altLang="en-US" sz="18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ndParaRPr>
            </a:p>
          </p:txBody>
        </p:sp>
        <p:sp>
          <p:nvSpPr>
            <p:cNvPr id="77" name="Rectangle 77">
              <a:extLst>
                <a:ext uri="{FF2B5EF4-FFF2-40B4-BE49-F238E27FC236}">
                  <a16:creationId xmlns:a16="http://schemas.microsoft.com/office/drawing/2014/main" id="{D85340E6-BEFF-40FE-9761-166A5831C09C}"/>
                </a:ext>
              </a:extLst>
            </p:cNvPr>
            <p:cNvSpPr>
              <a:spLocks noChangeArrowheads="1"/>
            </p:cNvSpPr>
            <p:nvPr/>
          </p:nvSpPr>
          <p:spPr bwMode="auto">
            <a:xfrm>
              <a:off x="4639" y="3775"/>
              <a:ext cx="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1" u="none" strike="noStrike" normalizeH="0" baseline="0" dirty="0">
                  <a:ln w="0"/>
                  <a:effectLst>
                    <a:outerShdw blurRad="38100" dist="19050" dir="2700000" algn="tl" rotWithShape="0">
                      <a:schemeClr val="dk1">
                        <a:alpha val="40000"/>
                      </a:schemeClr>
                    </a:outerShdw>
                  </a:effectLst>
                  <a:latin typeface="Calibri" panose="020F0502020204030204" pitchFamily="34" charset="0"/>
                </a:rPr>
                <a:t> </a:t>
              </a:r>
              <a:endParaRPr kumimoji="0" lang="en-US" altLang="en-US" sz="18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ndParaRPr>
            </a:p>
          </p:txBody>
        </p:sp>
        <p:sp>
          <p:nvSpPr>
            <p:cNvPr id="79" name="Rectangle 79">
              <a:extLst>
                <a:ext uri="{FF2B5EF4-FFF2-40B4-BE49-F238E27FC236}">
                  <a16:creationId xmlns:a16="http://schemas.microsoft.com/office/drawing/2014/main" id="{2A92C4E2-8CE2-4E98-BFE6-3C828CE5EAE9}"/>
                </a:ext>
              </a:extLst>
            </p:cNvPr>
            <p:cNvSpPr>
              <a:spLocks noChangeArrowheads="1"/>
            </p:cNvSpPr>
            <p:nvPr/>
          </p:nvSpPr>
          <p:spPr bwMode="auto">
            <a:xfrm>
              <a:off x="1429" y="394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ndParaRPr>
            </a:p>
          </p:txBody>
        </p:sp>
        <p:sp>
          <p:nvSpPr>
            <p:cNvPr id="80" name="Rectangle 80">
              <a:extLst>
                <a:ext uri="{FF2B5EF4-FFF2-40B4-BE49-F238E27FC236}">
                  <a16:creationId xmlns:a16="http://schemas.microsoft.com/office/drawing/2014/main" id="{999FC887-610C-49FB-8780-1B754AB663AA}"/>
                </a:ext>
              </a:extLst>
            </p:cNvPr>
            <p:cNvSpPr>
              <a:spLocks noChangeArrowheads="1"/>
            </p:cNvSpPr>
            <p:nvPr/>
          </p:nvSpPr>
          <p:spPr bwMode="auto">
            <a:xfrm>
              <a:off x="2653" y="3942"/>
              <a:ext cx="3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1" u="none" strike="noStrike" normalizeH="0" baseline="0" dirty="0">
                  <a:ln w="0"/>
                  <a:effectLst>
                    <a:outerShdw blurRad="38100" dist="19050" dir="2700000" algn="tl" rotWithShape="0">
                      <a:schemeClr val="dk1">
                        <a:alpha val="40000"/>
                      </a:schemeClr>
                    </a:outerShdw>
                  </a:effectLst>
                  <a:latin typeface="Calibri" panose="020F0502020204030204" pitchFamily="34" charset="0"/>
                </a:rPr>
                <a:t>.</a:t>
              </a:r>
              <a:endParaRPr kumimoji="0" lang="en-US" altLang="en-US" sz="18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ndParaRPr>
            </a:p>
          </p:txBody>
        </p:sp>
        <p:sp>
          <p:nvSpPr>
            <p:cNvPr id="81" name="Rectangle 81">
              <a:extLst>
                <a:ext uri="{FF2B5EF4-FFF2-40B4-BE49-F238E27FC236}">
                  <a16:creationId xmlns:a16="http://schemas.microsoft.com/office/drawing/2014/main" id="{B5190F65-1EC2-4B54-BD0F-8092E60167B6}"/>
                </a:ext>
              </a:extLst>
            </p:cNvPr>
            <p:cNvSpPr>
              <a:spLocks noChangeArrowheads="1"/>
            </p:cNvSpPr>
            <p:nvPr/>
          </p:nvSpPr>
          <p:spPr bwMode="auto">
            <a:xfrm>
              <a:off x="2685" y="3942"/>
              <a:ext cx="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1" u="none" strike="noStrike" normalizeH="0" baseline="0" dirty="0">
                  <a:ln w="0"/>
                  <a:effectLst>
                    <a:outerShdw blurRad="38100" dist="19050" dir="2700000" algn="tl" rotWithShape="0">
                      <a:schemeClr val="dk1">
                        <a:alpha val="40000"/>
                      </a:schemeClr>
                    </a:outerShdw>
                  </a:effectLst>
                  <a:latin typeface="Calibri" panose="020F0502020204030204" pitchFamily="34" charset="0"/>
                </a:rPr>
                <a:t> </a:t>
              </a:r>
              <a:endParaRPr kumimoji="0" lang="en-US" altLang="en-US" sz="18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ndParaRPr>
            </a:p>
          </p:txBody>
        </p:sp>
        <p:sp>
          <p:nvSpPr>
            <p:cNvPr id="82" name="Rectangle 82">
              <a:extLst>
                <a:ext uri="{FF2B5EF4-FFF2-40B4-BE49-F238E27FC236}">
                  <a16:creationId xmlns:a16="http://schemas.microsoft.com/office/drawing/2014/main" id="{95168E2A-73ED-4AF4-9C89-AD68603DE60D}"/>
                </a:ext>
              </a:extLst>
            </p:cNvPr>
            <p:cNvSpPr>
              <a:spLocks noChangeArrowheads="1"/>
            </p:cNvSpPr>
            <p:nvPr/>
          </p:nvSpPr>
          <p:spPr bwMode="auto">
            <a:xfrm>
              <a:off x="2714" y="3942"/>
              <a:ext cx="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1" u="none" strike="noStrike" normalizeH="0" baseline="0" dirty="0">
                  <a:ln w="0"/>
                  <a:effectLst>
                    <a:outerShdw blurRad="38100" dist="19050" dir="2700000" algn="tl" rotWithShape="0">
                      <a:schemeClr val="dk1">
                        <a:alpha val="40000"/>
                      </a:schemeClr>
                    </a:outerShdw>
                  </a:effectLst>
                  <a:latin typeface="Calibri" panose="020F0502020204030204" pitchFamily="34" charset="0"/>
                </a:rPr>
                <a:t> </a:t>
              </a:r>
              <a:endParaRPr kumimoji="0" lang="en-US" altLang="en-US" sz="18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ndParaRPr>
            </a:p>
          </p:txBody>
        </p:sp>
      </p:grpSp>
      <p:sp>
        <p:nvSpPr>
          <p:cNvPr id="3" name="Title 2">
            <a:extLst>
              <a:ext uri="{FF2B5EF4-FFF2-40B4-BE49-F238E27FC236}">
                <a16:creationId xmlns:a16="http://schemas.microsoft.com/office/drawing/2014/main" id="{F171E082-B205-4E4A-A6E8-EAD8FFD05B2D}"/>
              </a:ext>
            </a:extLst>
          </p:cNvPr>
          <p:cNvSpPr>
            <a:spLocks noGrp="1"/>
          </p:cNvSpPr>
          <p:nvPr>
            <p:ph type="title"/>
          </p:nvPr>
        </p:nvSpPr>
        <p:spPr>
          <a:xfrm>
            <a:off x="833440" y="34619"/>
            <a:ext cx="8596668" cy="1320800"/>
          </a:xfrm>
        </p:spPr>
        <p:txBody>
          <a:bodyPr/>
          <a:lstStyle/>
          <a:p>
            <a:pPr algn="ctr"/>
            <a:r>
              <a:rPr lang="en-US" sz="4400" dirty="0">
                <a:ln w="0"/>
                <a:solidFill>
                  <a:schemeClr val="accent6"/>
                </a:solidFill>
                <a:effectLst>
                  <a:outerShdw blurRad="38100" dist="25400" dir="5400000" algn="ctr" rotWithShape="0">
                    <a:srgbClr val="6E747A">
                      <a:alpha val="43000"/>
                    </a:srgbClr>
                  </a:outerShdw>
                </a:effectLst>
              </a:rPr>
              <a:t>FAQ’s</a:t>
            </a:r>
            <a:endParaRPr lang="en-US" dirty="0">
              <a:ln w="0"/>
              <a:solidFill>
                <a:schemeClr val="accent6"/>
              </a:solidFill>
              <a:effectLst>
                <a:outerShdw blurRad="38100" dist="25400" dir="5400000" algn="ctr" rotWithShape="0">
                  <a:srgbClr val="6E747A">
                    <a:alpha val="43000"/>
                  </a:srgbClr>
                </a:outerShdw>
              </a:effectLst>
            </a:endParaRPr>
          </a:p>
        </p:txBody>
      </p:sp>
      <p:pic>
        <p:nvPicPr>
          <p:cNvPr id="34" name="Picture 33">
            <a:extLst>
              <a:ext uri="{FF2B5EF4-FFF2-40B4-BE49-F238E27FC236}">
                <a16:creationId xmlns:a16="http://schemas.microsoft.com/office/drawing/2014/main" id="{E6186228-DA08-4C83-BC35-5D4D41E99549}"/>
              </a:ext>
            </a:extLst>
          </p:cNvPr>
          <p:cNvPicPr>
            <a:picLocks noChangeAspect="1"/>
          </p:cNvPicPr>
          <p:nvPr/>
        </p:nvPicPr>
        <p:blipFill>
          <a:blip r:embed="rId4"/>
          <a:stretch>
            <a:fillRect/>
          </a:stretch>
        </p:blipFill>
        <p:spPr>
          <a:xfrm>
            <a:off x="103207" y="31161"/>
            <a:ext cx="730234" cy="542417"/>
          </a:xfrm>
          <a:prstGeom prst="rect">
            <a:avLst/>
          </a:prstGeom>
        </p:spPr>
      </p:pic>
    </p:spTree>
    <p:extLst>
      <p:ext uri="{BB962C8B-B14F-4D97-AF65-F5344CB8AC3E}">
        <p14:creationId xmlns:p14="http://schemas.microsoft.com/office/powerpoint/2010/main" val="3244440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75C06-6129-438E-949E-2172D57B63A4}"/>
              </a:ext>
            </a:extLst>
          </p:cNvPr>
          <p:cNvSpPr>
            <a:spLocks noGrp="1"/>
          </p:cNvSpPr>
          <p:nvPr>
            <p:ph type="title"/>
          </p:nvPr>
        </p:nvSpPr>
        <p:spPr>
          <a:xfrm>
            <a:off x="2071687" y="214964"/>
            <a:ext cx="7843837" cy="1256649"/>
          </a:xfrm>
        </p:spPr>
        <p:txBody>
          <a:bodyPr/>
          <a:lstStyle/>
          <a:p>
            <a:pPr algn="ctr"/>
            <a:r>
              <a:rPr lang="en-US" dirty="0">
                <a:ln w="0"/>
                <a:solidFill>
                  <a:schemeClr val="accent6"/>
                </a:solidFill>
                <a:effectLst>
                  <a:outerShdw blurRad="38100" dist="25400" dir="5400000" algn="ctr" rotWithShape="0">
                    <a:srgbClr val="6E747A">
                      <a:alpha val="43000"/>
                    </a:srgbClr>
                  </a:outerShdw>
                </a:effectLst>
              </a:rPr>
              <a:t>FAQ’s continued</a:t>
            </a:r>
            <a:endParaRPr lang="en-US" dirty="0"/>
          </a:p>
        </p:txBody>
      </p:sp>
      <p:sp>
        <p:nvSpPr>
          <p:cNvPr id="3" name="Rectangle 2">
            <a:extLst>
              <a:ext uri="{FF2B5EF4-FFF2-40B4-BE49-F238E27FC236}">
                <a16:creationId xmlns:a16="http://schemas.microsoft.com/office/drawing/2014/main" id="{C7B37B32-FEBA-47EC-A658-B3E1B6986057}"/>
              </a:ext>
            </a:extLst>
          </p:cNvPr>
          <p:cNvSpPr/>
          <p:nvPr/>
        </p:nvSpPr>
        <p:spPr>
          <a:xfrm>
            <a:off x="547331" y="1582341"/>
            <a:ext cx="11411307" cy="4770537"/>
          </a:xfrm>
          <a:prstGeom prst="rect">
            <a:avLst/>
          </a:prstGeom>
        </p:spPr>
        <p:txBody>
          <a:bodyPr wrap="square">
            <a:spAutoFit/>
          </a:bodyPr>
          <a:lstStyle/>
          <a:p>
            <a:r>
              <a:rPr lang="en-US" sz="1600" dirty="0">
                <a:latin typeface="Calibri" panose="020F0502020204030204" pitchFamily="34" charset="0"/>
                <a:ea typeface="Times New Roman" panose="02020603050405020304" pitchFamily="18" charset="0"/>
                <a:cs typeface="Calibri" panose="020F0502020204030204" pitchFamily="34" charset="0"/>
              </a:rPr>
              <a:t>7. How does UK calculate the amount of money that they will pay another school for non-UK nursing programs? </a:t>
            </a:r>
          </a:p>
          <a:p>
            <a:r>
              <a:rPr lang="en-US" sz="1600" b="1" i="1" dirty="0">
                <a:solidFill>
                  <a:schemeClr val="accent6">
                    <a:lumMod val="60000"/>
                    <a:lumOff val="40000"/>
                  </a:schemeClr>
                </a:solidFill>
                <a:latin typeface="Calibri" panose="020F0502020204030204" pitchFamily="34" charset="0"/>
                <a:ea typeface="Times New Roman" panose="02020603050405020304" pitchFamily="18" charset="0"/>
                <a:cs typeface="Calibri" panose="020F0502020204030204" pitchFamily="34" charset="0"/>
              </a:rPr>
              <a:t>We fund tuition only and pay on a per credit hour basis with a max equivalent to the per hour tuition rate at UK for same degree. </a:t>
            </a:r>
            <a:r>
              <a:rPr lang="en-US" sz="1600" b="1" i="1" dirty="0">
                <a:solidFill>
                  <a:schemeClr val="accent6">
                    <a:lumMod val="60000"/>
                    <a:lumOff val="40000"/>
                  </a:schemeClr>
                </a:solidFill>
                <a:latin typeface="Calibri" panose="020F0502020204030204" pitchFamily="34" charset="0"/>
                <a:cs typeface="Calibri" panose="020F0502020204030204" pitchFamily="34" charset="0"/>
              </a:rPr>
              <a:t>It varies school to school, but the current UK rate 22-23 for Health Professionals online is $775.50 per credit hour for a Masters classes and $953 per credit hour for Doctoral classes so we would not pay above those amounts per credit hour. If the school is above that we reduce it to UK rate.</a:t>
            </a:r>
          </a:p>
          <a:p>
            <a:pPr marR="0" lvl="0">
              <a:spcBef>
                <a:spcPts val="0"/>
              </a:spcBef>
              <a:spcAft>
                <a:spcPts val="0"/>
              </a:spcAft>
            </a:pPr>
            <a:endParaRPr lang="en-US" sz="1600" dirty="0">
              <a:solidFill>
                <a:schemeClr val="accent6">
                  <a:lumMod val="60000"/>
                  <a:lumOff val="40000"/>
                </a:schemeClr>
              </a:solidFill>
              <a:latin typeface="Calibri" panose="020F0502020204030204" pitchFamily="34" charset="0"/>
              <a:ea typeface="Times New Roman" panose="02020603050405020304" pitchFamily="18" charset="0"/>
              <a:cs typeface="Calibri" panose="020F0502020204030204" pitchFamily="34" charset="0"/>
            </a:endParaRPr>
          </a:p>
          <a:p>
            <a:pPr marR="0" lvl="0">
              <a:spcBef>
                <a:spcPts val="0"/>
              </a:spcBef>
              <a:spcAft>
                <a:spcPts val="0"/>
              </a:spcAft>
            </a:pPr>
            <a:r>
              <a:rPr lang="en-US" sz="1600" dirty="0">
                <a:latin typeface="Calibri" panose="020F0502020204030204" pitchFamily="34" charset="0"/>
                <a:ea typeface="Times New Roman" panose="02020603050405020304" pitchFamily="18" charset="0"/>
                <a:cs typeface="Calibri" panose="020F0502020204030204" pitchFamily="34" charset="0"/>
              </a:rPr>
              <a:t>8.</a:t>
            </a:r>
            <a:r>
              <a:rPr lang="en-US" sz="1600" dirty="0">
                <a:solidFill>
                  <a:schemeClr val="accent6">
                    <a:lumMod val="60000"/>
                    <a:lumOff val="40000"/>
                  </a:schemeClr>
                </a:solidFill>
                <a:latin typeface="Calibri" panose="020F0502020204030204" pitchFamily="34" charset="0"/>
                <a:ea typeface="Times New Roman" panose="02020603050405020304" pitchFamily="18" charset="0"/>
                <a:cs typeface="Calibri" panose="020F0502020204030204" pitchFamily="34" charset="0"/>
              </a:rPr>
              <a:t> </a:t>
            </a:r>
            <a:r>
              <a:rPr lang="en-US" sz="1600" dirty="0">
                <a:latin typeface="Calibri" panose="020F0502020204030204" pitchFamily="34" charset="0"/>
                <a:ea typeface="Times New Roman" panose="02020603050405020304" pitchFamily="18" charset="0"/>
                <a:cs typeface="Calibri" panose="020F0502020204030204" pitchFamily="34" charset="0"/>
              </a:rPr>
              <a:t>If I get accepted to the ACE Ed.D. nursing education program, when should I apply for the Nursing Tuition Contract and how long until I find out if I am approved or not? </a:t>
            </a:r>
          </a:p>
          <a:p>
            <a:pPr marR="0" lvl="0">
              <a:spcBef>
                <a:spcPts val="0"/>
              </a:spcBef>
              <a:spcAft>
                <a:spcPts val="0"/>
              </a:spcAft>
            </a:pPr>
            <a:r>
              <a:rPr lang="en-US" sz="1600" b="1" i="1" dirty="0">
                <a:solidFill>
                  <a:schemeClr val="accent6">
                    <a:lumMod val="60000"/>
                    <a:lumOff val="40000"/>
                  </a:schemeClr>
                </a:solidFill>
                <a:latin typeface="Calibri" panose="020F0502020204030204" pitchFamily="34" charset="0"/>
                <a:ea typeface="Times New Roman" panose="02020603050405020304" pitchFamily="18" charset="0"/>
                <a:cs typeface="Calibri" panose="020F0502020204030204" pitchFamily="34" charset="0"/>
              </a:rPr>
              <a:t>As soon as you are accepted into the program you should email us for an application at </a:t>
            </a:r>
            <a:r>
              <a:rPr lang="en-US" sz="1600" b="1" i="1" u="sng" dirty="0">
                <a:solidFill>
                  <a:schemeClr val="accent6">
                    <a:lumMod val="60000"/>
                    <a:lumOff val="40000"/>
                  </a:schemeClr>
                </a:solidFill>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hospitalpayments@uky.edu</a:t>
            </a:r>
            <a:r>
              <a:rPr lang="en-US" sz="1600" b="1" i="1" dirty="0">
                <a:solidFill>
                  <a:schemeClr val="accent6">
                    <a:lumMod val="60000"/>
                    <a:lumOff val="40000"/>
                  </a:schemeClr>
                </a:solidFill>
                <a:latin typeface="Calibri" panose="020F0502020204030204" pitchFamily="34" charset="0"/>
                <a:ea typeface="Times New Roman" panose="02020603050405020304" pitchFamily="18" charset="0"/>
                <a:cs typeface="Calibri" panose="020F0502020204030204" pitchFamily="34" charset="0"/>
              </a:rPr>
              <a:t>. Our review committee meets on the second Tuesday of every month to review pending applications, and typically you will find out within 24 – 48 hours.  </a:t>
            </a:r>
          </a:p>
          <a:p>
            <a:pPr marR="0" lvl="0">
              <a:spcBef>
                <a:spcPts val="0"/>
              </a:spcBef>
              <a:spcAft>
                <a:spcPts val="0"/>
              </a:spcAft>
            </a:pPr>
            <a:endParaRPr lang="en-US" sz="1600" b="1" i="1" dirty="0">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endParaRPr>
          </a:p>
          <a:p>
            <a:r>
              <a:rPr lang="en-US" sz="1600" dirty="0">
                <a:latin typeface="Calibri" panose="020F0502020204030204" pitchFamily="34" charset="0"/>
                <a:ea typeface="Calibri" panose="020F0502020204030204" pitchFamily="34" charset="0"/>
                <a:cs typeface="Calibri" panose="020F0502020204030204" pitchFamily="34" charset="0"/>
              </a:rPr>
              <a:t>9. </a:t>
            </a:r>
            <a:r>
              <a:rPr lang="en-US" sz="1600" dirty="0">
                <a:latin typeface="Calibri" panose="020F0502020204030204" pitchFamily="34" charset="0"/>
                <a:cs typeface="Calibri" panose="020F0502020204030204" pitchFamily="34" charset="0"/>
              </a:rPr>
              <a:t>How is the “work back” commitment calculated and do I have to be working in a job at UK utilizing my new degree? </a:t>
            </a:r>
          </a:p>
          <a:p>
            <a:r>
              <a:rPr lang="en-US" sz="1600" b="1" i="1" dirty="0">
                <a:solidFill>
                  <a:schemeClr val="accent6">
                    <a:lumMod val="60000"/>
                    <a:lumOff val="40000"/>
                  </a:schemeClr>
                </a:solidFill>
                <a:latin typeface="Calibri" panose="020F0502020204030204" pitchFamily="34" charset="0"/>
                <a:cs typeface="Calibri" panose="020F0502020204030204" pitchFamily="34" charset="0"/>
              </a:rPr>
              <a:t>Workback is 1 month per credit hour funded at a max of 24 months workback. Workback begins upon graduation and as long as you stay in a position with UK nursing services your workback can be fulfilled. If you leave UK before your workback is completed you will have to pay back the portion of funds not worked back.</a:t>
            </a:r>
          </a:p>
          <a:p>
            <a:endParaRPr lang="en-US" sz="1600" dirty="0">
              <a:solidFill>
                <a:schemeClr val="accent6">
                  <a:lumMod val="60000"/>
                  <a:lumOff val="40000"/>
                </a:schemeClr>
              </a:solidFill>
              <a:latin typeface="Calibri" panose="020F0502020204030204" pitchFamily="34" charset="0"/>
              <a:cs typeface="Calibri" panose="020F0502020204030204" pitchFamily="34" charset="0"/>
            </a:endParaRPr>
          </a:p>
          <a:p>
            <a:pPr marL="342900" marR="0" lvl="0" indent="-342900">
              <a:spcBef>
                <a:spcPts val="0"/>
              </a:spcBef>
              <a:spcAft>
                <a:spcPts val="0"/>
              </a:spcAft>
              <a:buAutoNum type="arabicPeriod" startAt="10"/>
            </a:pPr>
            <a:r>
              <a:rPr lang="en-US" sz="1600" dirty="0">
                <a:latin typeface="Calibri" panose="020F0502020204030204" pitchFamily="34" charset="0"/>
                <a:ea typeface="Calibri" panose="020F0502020204030204" pitchFamily="34" charset="0"/>
                <a:cs typeface="Calibri" panose="020F0502020204030204" pitchFamily="34" charset="0"/>
              </a:rPr>
              <a:t>If I have additional questions re: the Nursing Tuition contract, or need the application to fill out, whom do I contact?</a:t>
            </a:r>
          </a:p>
          <a:p>
            <a:pPr marR="0" lvl="0">
              <a:spcBef>
                <a:spcPts val="0"/>
              </a:spcBef>
              <a:spcAft>
                <a:spcPts val="0"/>
              </a:spcAft>
            </a:pPr>
            <a:r>
              <a:rPr lang="en-US" altLang="en-US" sz="1600" i="1" dirty="0">
                <a:ln w="0"/>
                <a:solidFill>
                  <a:schemeClr val="accent6">
                    <a:lumMod val="60000"/>
                    <a:lumOff val="40000"/>
                  </a:schemeClr>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Please reach out to Andrea Gudenkauf at </a:t>
            </a:r>
            <a:r>
              <a:rPr lang="en-US" altLang="en-US" sz="1600" i="1" dirty="0">
                <a:ln w="0"/>
                <a:solidFill>
                  <a:schemeClr val="accent6">
                    <a:lumMod val="60000"/>
                    <a:lumOff val="40000"/>
                  </a:schemeClr>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hospitalpayments@uky.edu</a:t>
            </a:r>
            <a:endParaRPr lang="en-US" sz="16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18CBF399-D8EC-4336-B0C7-4130B0F29E7A}"/>
              </a:ext>
            </a:extLst>
          </p:cNvPr>
          <p:cNvPicPr>
            <a:picLocks noChangeAspect="1"/>
          </p:cNvPicPr>
          <p:nvPr/>
        </p:nvPicPr>
        <p:blipFill>
          <a:blip r:embed="rId4"/>
          <a:stretch>
            <a:fillRect/>
          </a:stretch>
        </p:blipFill>
        <p:spPr>
          <a:xfrm>
            <a:off x="260368" y="214964"/>
            <a:ext cx="1043507" cy="789272"/>
          </a:xfrm>
          <a:prstGeom prst="rect">
            <a:avLst/>
          </a:prstGeom>
        </p:spPr>
      </p:pic>
    </p:spTree>
    <p:extLst>
      <p:ext uri="{BB962C8B-B14F-4D97-AF65-F5344CB8AC3E}">
        <p14:creationId xmlns:p14="http://schemas.microsoft.com/office/powerpoint/2010/main" val="1921591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5D1B00-95EF-4B53-AD13-25EDC71E40E4}"/>
              </a:ext>
            </a:extLst>
          </p:cNvPr>
          <p:cNvSpPr>
            <a:spLocks noGrp="1"/>
          </p:cNvSpPr>
          <p:nvPr>
            <p:ph type="body" sz="quarter" idx="11"/>
          </p:nvPr>
        </p:nvSpPr>
        <p:spPr>
          <a:xfrm>
            <a:off x="3543301" y="1929008"/>
            <a:ext cx="6790672" cy="894705"/>
          </a:xfrm>
        </p:spPr>
        <p:txBody>
          <a:bodyPr/>
          <a:lstStyle/>
          <a:p>
            <a:r>
              <a:rPr lang="en-US" sz="3200" dirty="0"/>
              <a:t>Bette </a:t>
            </a:r>
            <a:r>
              <a:rPr lang="en-US" sz="3200" dirty="0" err="1"/>
              <a:t>Bogdan,Ph.D.,MSN,PHN</a:t>
            </a:r>
            <a:r>
              <a:rPr lang="en-US" sz="3200" dirty="0"/>
              <a:t>, RB-BC</a:t>
            </a:r>
          </a:p>
        </p:txBody>
      </p:sp>
      <p:sp>
        <p:nvSpPr>
          <p:cNvPr id="4" name="Text Placeholder 3">
            <a:extLst>
              <a:ext uri="{FF2B5EF4-FFF2-40B4-BE49-F238E27FC236}">
                <a16:creationId xmlns:a16="http://schemas.microsoft.com/office/drawing/2014/main" id="{FFD26674-01A2-4190-92C8-2A7DCC1FEBB5}"/>
              </a:ext>
            </a:extLst>
          </p:cNvPr>
          <p:cNvSpPr>
            <a:spLocks noGrp="1"/>
          </p:cNvSpPr>
          <p:nvPr>
            <p:ph type="body" sz="quarter" idx="12"/>
          </p:nvPr>
        </p:nvSpPr>
        <p:spPr/>
        <p:txBody>
          <a:bodyPr>
            <a:normAutofit/>
          </a:bodyPr>
          <a:lstStyle/>
          <a:p>
            <a:r>
              <a:rPr lang="en-US" sz="2000" dirty="0"/>
              <a:t>Department Chair</a:t>
            </a:r>
          </a:p>
        </p:txBody>
      </p:sp>
      <p:sp>
        <p:nvSpPr>
          <p:cNvPr id="5" name="Picture Placeholder 4">
            <a:extLst>
              <a:ext uri="{FF2B5EF4-FFF2-40B4-BE49-F238E27FC236}">
                <a16:creationId xmlns:a16="http://schemas.microsoft.com/office/drawing/2014/main" id="{6E77CDC8-614D-442C-B033-32B2578EB4F9}"/>
              </a:ext>
            </a:extLst>
          </p:cNvPr>
          <p:cNvSpPr>
            <a:spLocks noGrp="1"/>
          </p:cNvSpPr>
          <p:nvPr>
            <p:ph type="pic" sz="quarter" idx="13"/>
          </p:nvPr>
        </p:nvSpPr>
        <p:spPr>
          <a:xfrm>
            <a:off x="619081" y="1785879"/>
            <a:ext cx="2501900" cy="2400823"/>
          </a:xfrm>
        </p:spPr>
      </p:sp>
      <p:sp>
        <p:nvSpPr>
          <p:cNvPr id="6" name="Text Placeholder 5">
            <a:extLst>
              <a:ext uri="{FF2B5EF4-FFF2-40B4-BE49-F238E27FC236}">
                <a16:creationId xmlns:a16="http://schemas.microsoft.com/office/drawing/2014/main" id="{4E341D3D-F4FD-4FB3-A1D4-1DC7750DFF26}"/>
              </a:ext>
            </a:extLst>
          </p:cNvPr>
          <p:cNvSpPr>
            <a:spLocks noGrp="1"/>
          </p:cNvSpPr>
          <p:nvPr>
            <p:ph type="body" sz="quarter" idx="16"/>
          </p:nvPr>
        </p:nvSpPr>
        <p:spPr/>
        <p:txBody>
          <a:bodyPr/>
          <a:lstStyle/>
          <a:p>
            <a:r>
              <a:rPr lang="en-US" dirty="0"/>
              <a:t>ACE since 2019		</a:t>
            </a:r>
          </a:p>
          <a:p>
            <a:r>
              <a:rPr lang="en-US" dirty="0"/>
              <a:t>Educator and CBE Consultant</a:t>
            </a:r>
          </a:p>
          <a:p>
            <a:r>
              <a:rPr lang="en-US" dirty="0"/>
              <a:t>Chair Practice &amp; Education Committee New Hampshire Board of Nursing</a:t>
            </a:r>
          </a:p>
          <a:p>
            <a:r>
              <a:rPr lang="en-US" dirty="0"/>
              <a:t>Multiple Publications </a:t>
            </a:r>
          </a:p>
          <a:p>
            <a:r>
              <a:rPr lang="en-US" dirty="0"/>
              <a:t>Case Management  </a:t>
            </a:r>
          </a:p>
          <a:p>
            <a:r>
              <a:rPr lang="en-US" dirty="0"/>
              <a:t>Doctor of Philosophy (PhD) Nursing Education and Nursing Administration.</a:t>
            </a:r>
          </a:p>
        </p:txBody>
      </p:sp>
      <p:sp>
        <p:nvSpPr>
          <p:cNvPr id="8" name="TextBox 7">
            <a:extLst>
              <a:ext uri="{FF2B5EF4-FFF2-40B4-BE49-F238E27FC236}">
                <a16:creationId xmlns:a16="http://schemas.microsoft.com/office/drawing/2014/main" id="{E2DA1364-4A99-4DD1-8C2A-DDE6BEFC46DC}"/>
              </a:ext>
            </a:extLst>
          </p:cNvPr>
          <p:cNvSpPr txBox="1"/>
          <p:nvPr/>
        </p:nvSpPr>
        <p:spPr>
          <a:xfrm>
            <a:off x="3543300" y="839244"/>
            <a:ext cx="6534813" cy="523220"/>
          </a:xfrm>
          <a:prstGeom prst="rect">
            <a:avLst/>
          </a:prstGeom>
          <a:noFill/>
        </p:spPr>
        <p:txBody>
          <a:bodyPr wrap="square">
            <a:spAutoFit/>
          </a:bodyPr>
          <a:lstStyle/>
          <a:p>
            <a:r>
              <a:rPr lang="en-US" sz="2800" dirty="0">
                <a:solidFill>
                  <a:schemeClr val="bg1"/>
                </a:solidFill>
              </a:rPr>
              <a:t>Question and Answers with</a:t>
            </a:r>
          </a:p>
        </p:txBody>
      </p:sp>
      <p:sp>
        <p:nvSpPr>
          <p:cNvPr id="10" name="TextBox 9">
            <a:extLst>
              <a:ext uri="{FF2B5EF4-FFF2-40B4-BE49-F238E27FC236}">
                <a16:creationId xmlns:a16="http://schemas.microsoft.com/office/drawing/2014/main" id="{835C0607-E59C-40AE-B8EC-B93F1026B24B}"/>
              </a:ext>
            </a:extLst>
          </p:cNvPr>
          <p:cNvSpPr txBox="1"/>
          <p:nvPr/>
        </p:nvSpPr>
        <p:spPr>
          <a:xfrm>
            <a:off x="3046956" y="3247465"/>
            <a:ext cx="6093912" cy="369332"/>
          </a:xfrm>
          <a:prstGeom prst="rect">
            <a:avLst/>
          </a:prstGeom>
          <a:noFill/>
        </p:spPr>
        <p:txBody>
          <a:bodyPr wrap="square">
            <a:spAutoFit/>
          </a:bodyPr>
          <a:lstStyle/>
          <a:p>
            <a:r>
              <a:rPr lang="en-US" sz="1800" dirty="0">
                <a:solidFill>
                  <a:schemeClr val="bg1"/>
                </a:solidFill>
              </a:rPr>
              <a:t>Question and Answers with</a:t>
            </a:r>
          </a:p>
        </p:txBody>
      </p:sp>
      <p:pic>
        <p:nvPicPr>
          <p:cNvPr id="11" name="Picture 10">
            <a:extLst>
              <a:ext uri="{FF2B5EF4-FFF2-40B4-BE49-F238E27FC236}">
                <a16:creationId xmlns:a16="http://schemas.microsoft.com/office/drawing/2014/main" id="{77D020D6-E7D3-4CEA-BAC1-CE39CD0D9001}"/>
              </a:ext>
            </a:extLst>
          </p:cNvPr>
          <p:cNvPicPr>
            <a:picLocks noChangeAspect="1"/>
          </p:cNvPicPr>
          <p:nvPr/>
        </p:nvPicPr>
        <p:blipFill>
          <a:blip r:embed="rId3"/>
          <a:stretch>
            <a:fillRect/>
          </a:stretch>
        </p:blipFill>
        <p:spPr>
          <a:xfrm>
            <a:off x="609600" y="1779565"/>
            <a:ext cx="2501900" cy="2407137"/>
          </a:xfrm>
          <a:prstGeom prst="rect">
            <a:avLst/>
          </a:prstGeom>
        </p:spPr>
      </p:pic>
    </p:spTree>
    <p:extLst>
      <p:ext uri="{BB962C8B-B14F-4D97-AF65-F5344CB8AC3E}">
        <p14:creationId xmlns:p14="http://schemas.microsoft.com/office/powerpoint/2010/main" val="922400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630093-45BC-A84F-BF72-C2BF281BDA3E}"/>
              </a:ext>
            </a:extLst>
          </p:cNvPr>
          <p:cNvSpPr>
            <a:spLocks noGrp="1"/>
          </p:cNvSpPr>
          <p:nvPr>
            <p:ph type="body" sz="quarter" idx="10"/>
          </p:nvPr>
        </p:nvSpPr>
        <p:spPr/>
        <p:txBody>
          <a:bodyPr vert="horz" lIns="91440" tIns="45720" rIns="91440" bIns="45720" rtlCol="0" anchor="t">
            <a:normAutofit lnSpcReduction="10000"/>
          </a:bodyPr>
          <a:lstStyle/>
          <a:p>
            <a:r>
              <a:rPr lang="en-US" dirty="0">
                <a:latin typeface="Blacker Display Med" panose="02000503080000020003" pitchFamily="50" charset="0"/>
              </a:rPr>
              <a:t>Questions?</a:t>
            </a:r>
          </a:p>
        </p:txBody>
      </p:sp>
    </p:spTree>
    <p:extLst>
      <p:ext uri="{BB962C8B-B14F-4D97-AF65-F5344CB8AC3E}">
        <p14:creationId xmlns:p14="http://schemas.microsoft.com/office/powerpoint/2010/main" val="445900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74D8237-2769-B74E-9795-696F6BC1CC7C}"/>
              </a:ext>
            </a:extLst>
          </p:cNvPr>
          <p:cNvSpPr>
            <a:spLocks noGrp="1"/>
          </p:cNvSpPr>
          <p:nvPr>
            <p:ph type="body" sz="quarter" idx="12"/>
          </p:nvPr>
        </p:nvSpPr>
        <p:spPr>
          <a:xfrm>
            <a:off x="1942436" y="3142116"/>
            <a:ext cx="5406766" cy="1328283"/>
          </a:xfrm>
        </p:spPr>
        <p:txBody>
          <a:bodyPr>
            <a:noAutofit/>
          </a:bodyPr>
          <a:lstStyle/>
          <a:p>
            <a:pPr>
              <a:lnSpc>
                <a:spcPct val="150000"/>
              </a:lnSpc>
            </a:pPr>
            <a:r>
              <a:rPr lang="en-US" sz="2000" dirty="0">
                <a:solidFill>
                  <a:schemeClr val="accent4"/>
                </a:solidFill>
                <a:hlinkClick r:id="rId3">
                  <a:extLst>
                    <a:ext uri="{A12FA001-AC4F-418D-AE19-62706E023703}">
                      <ahyp:hlinkClr xmlns:ahyp="http://schemas.microsoft.com/office/drawing/2018/hyperlinkcolor" val="tx"/>
                    </a:ext>
                  </a:extLst>
                </a:hlinkClick>
              </a:rPr>
              <a:t>marianne.schmeling@ace.edu</a:t>
            </a:r>
            <a:endParaRPr lang="en-US" sz="2000" dirty="0">
              <a:solidFill>
                <a:schemeClr val="accent4"/>
              </a:solidFill>
            </a:endParaRPr>
          </a:p>
          <a:p>
            <a:pPr>
              <a:lnSpc>
                <a:spcPct val="150000"/>
              </a:lnSpc>
            </a:pPr>
            <a:r>
              <a:rPr lang="en-US" sz="2000" dirty="0"/>
              <a:t>Cell: 614.774.1757  </a:t>
            </a:r>
          </a:p>
          <a:p>
            <a:pPr>
              <a:lnSpc>
                <a:spcPct val="150000"/>
              </a:lnSpc>
            </a:pPr>
            <a:endParaRPr lang="en-US" sz="2000" dirty="0"/>
          </a:p>
          <a:p>
            <a:pPr>
              <a:lnSpc>
                <a:spcPct val="150000"/>
              </a:lnSpc>
            </a:pPr>
            <a:endParaRPr lang="en-US" sz="2000" dirty="0"/>
          </a:p>
        </p:txBody>
      </p:sp>
      <p:sp>
        <p:nvSpPr>
          <p:cNvPr id="7" name="Text Placeholder 6">
            <a:extLst>
              <a:ext uri="{FF2B5EF4-FFF2-40B4-BE49-F238E27FC236}">
                <a16:creationId xmlns:a16="http://schemas.microsoft.com/office/drawing/2014/main" id="{19B53BC0-8D72-824E-A793-4E05103DBE7B}"/>
              </a:ext>
            </a:extLst>
          </p:cNvPr>
          <p:cNvSpPr>
            <a:spLocks noGrp="1"/>
          </p:cNvSpPr>
          <p:nvPr>
            <p:ph type="body" sz="quarter" idx="11"/>
          </p:nvPr>
        </p:nvSpPr>
        <p:spPr>
          <a:xfrm>
            <a:off x="1372227" y="2330092"/>
            <a:ext cx="6232525" cy="798421"/>
          </a:xfrm>
        </p:spPr>
        <p:txBody>
          <a:bodyPr/>
          <a:lstStyle/>
          <a:p>
            <a:r>
              <a:rPr lang="en-US" dirty="0">
                <a:latin typeface="Blacker Display Med" panose="02000503080000020003" pitchFamily="50" charset="0"/>
              </a:rPr>
              <a:t>Reach out to me!</a:t>
            </a:r>
          </a:p>
        </p:txBody>
      </p:sp>
      <p:sp>
        <p:nvSpPr>
          <p:cNvPr id="6" name="Text Placeholder 5">
            <a:extLst>
              <a:ext uri="{FF2B5EF4-FFF2-40B4-BE49-F238E27FC236}">
                <a16:creationId xmlns:a16="http://schemas.microsoft.com/office/drawing/2014/main" id="{6EB11D67-AAE1-C643-9FC0-87558876459D}"/>
              </a:ext>
            </a:extLst>
          </p:cNvPr>
          <p:cNvSpPr>
            <a:spLocks noGrp="1"/>
          </p:cNvSpPr>
          <p:nvPr>
            <p:ph type="body" sz="quarter" idx="4294967295"/>
          </p:nvPr>
        </p:nvSpPr>
        <p:spPr>
          <a:xfrm>
            <a:off x="1371600" y="1987299"/>
            <a:ext cx="6650038" cy="451101"/>
          </a:xfrm>
        </p:spPr>
        <p:txBody>
          <a:bodyPr/>
          <a:lstStyle/>
          <a:p>
            <a:pPr marL="0" indent="0">
              <a:buNone/>
            </a:pPr>
            <a:r>
              <a:rPr lang="en-US" dirty="0">
                <a:solidFill>
                  <a:schemeClr val="bg1"/>
                </a:solidFill>
              </a:rPr>
              <a:t>Interested in learning more?</a:t>
            </a:r>
          </a:p>
        </p:txBody>
      </p:sp>
      <p:pic>
        <p:nvPicPr>
          <p:cNvPr id="5" name="Graphic 4" descr="Envelope with solid fill">
            <a:extLst>
              <a:ext uri="{FF2B5EF4-FFF2-40B4-BE49-F238E27FC236}">
                <a16:creationId xmlns:a16="http://schemas.microsoft.com/office/drawing/2014/main" id="{EFCEFDA1-A69F-8C91-A89A-140DA41B6EF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493602" y="3302000"/>
            <a:ext cx="342534" cy="342534"/>
          </a:xfrm>
          <a:prstGeom prst="rect">
            <a:avLst/>
          </a:prstGeom>
        </p:spPr>
      </p:pic>
      <p:pic>
        <p:nvPicPr>
          <p:cNvPr id="9" name="Graphic 8" descr="Receiver with solid fill">
            <a:extLst>
              <a:ext uri="{FF2B5EF4-FFF2-40B4-BE49-F238E27FC236}">
                <a16:creationId xmlns:a16="http://schemas.microsoft.com/office/drawing/2014/main" id="{E8A664D6-7497-0E92-8513-AD977ADE79A2}"/>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533028" y="3825361"/>
            <a:ext cx="297068" cy="297068"/>
          </a:xfrm>
          <a:prstGeom prst="rect">
            <a:avLst/>
          </a:prstGeom>
        </p:spPr>
      </p:pic>
    </p:spTree>
    <p:extLst>
      <p:ext uri="{BB962C8B-B14F-4D97-AF65-F5344CB8AC3E}">
        <p14:creationId xmlns:p14="http://schemas.microsoft.com/office/powerpoint/2010/main" val="2769590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6CF0289-921C-D744-AF1C-60714D3B384C}"/>
              </a:ext>
            </a:extLst>
          </p:cNvPr>
          <p:cNvPicPr>
            <a:picLocks noChangeAspect="1"/>
          </p:cNvPicPr>
          <p:nvPr/>
        </p:nvPicPr>
        <p:blipFill>
          <a:blip r:embed="rId3"/>
          <a:stretch>
            <a:fillRect/>
          </a:stretch>
        </p:blipFill>
        <p:spPr>
          <a:xfrm>
            <a:off x="780180" y="926207"/>
            <a:ext cx="1912920" cy="778137"/>
          </a:xfrm>
          <a:prstGeom prst="rect">
            <a:avLst/>
          </a:prstGeom>
        </p:spPr>
      </p:pic>
      <p:sp>
        <p:nvSpPr>
          <p:cNvPr id="3" name="Text Placeholder 2">
            <a:extLst>
              <a:ext uri="{FF2B5EF4-FFF2-40B4-BE49-F238E27FC236}">
                <a16:creationId xmlns:a16="http://schemas.microsoft.com/office/drawing/2014/main" id="{06203DAC-DD2D-83D3-1928-8AF6FCC418C6}"/>
              </a:ext>
            </a:extLst>
          </p:cNvPr>
          <p:cNvSpPr>
            <a:spLocks noGrp="1"/>
          </p:cNvSpPr>
          <p:nvPr>
            <p:ph type="body" sz="quarter" idx="13"/>
          </p:nvPr>
        </p:nvSpPr>
        <p:spPr>
          <a:xfrm>
            <a:off x="5954095" y="1426385"/>
            <a:ext cx="3808020" cy="1024216"/>
          </a:xfrm>
        </p:spPr>
        <p:txBody>
          <a:bodyPr vert="horz" lIns="91440" tIns="45720" rIns="91440" bIns="45720" rtlCol="0" anchor="t">
            <a:normAutofit fontScale="77500" lnSpcReduction="20000"/>
          </a:bodyPr>
          <a:lstStyle/>
          <a:p>
            <a:r>
              <a:rPr lang="en-US" dirty="0">
                <a:latin typeface="Blacker Display Med" panose="02000503080000020003" pitchFamily="50" charset="0"/>
              </a:rPr>
              <a:t>What we'll cover</a:t>
            </a:r>
          </a:p>
        </p:txBody>
      </p:sp>
      <p:sp>
        <p:nvSpPr>
          <p:cNvPr id="5" name="Text Placeholder 4">
            <a:extLst>
              <a:ext uri="{FF2B5EF4-FFF2-40B4-BE49-F238E27FC236}">
                <a16:creationId xmlns:a16="http://schemas.microsoft.com/office/drawing/2014/main" id="{DF48FD87-B1BA-DEFD-EC2B-39172B7D6BF0}"/>
              </a:ext>
            </a:extLst>
          </p:cNvPr>
          <p:cNvSpPr>
            <a:spLocks noGrp="1"/>
          </p:cNvSpPr>
          <p:nvPr>
            <p:ph type="body" sz="quarter" idx="15"/>
          </p:nvPr>
        </p:nvSpPr>
        <p:spPr>
          <a:xfrm>
            <a:off x="5954095" y="2450601"/>
            <a:ext cx="4061443" cy="2981014"/>
          </a:xfrm>
        </p:spPr>
        <p:txBody>
          <a:bodyPr vert="horz" lIns="91440" tIns="45720" rIns="91440" bIns="45720" rtlCol="0" anchor="t">
            <a:noAutofit/>
          </a:bodyPr>
          <a:lstStyle/>
          <a:p>
            <a:pPr>
              <a:lnSpc>
                <a:spcPct val="100000"/>
              </a:lnSpc>
            </a:pPr>
            <a:r>
              <a:rPr lang="en-US" dirty="0">
                <a:latin typeface="Public Sans Light"/>
              </a:rPr>
              <a:t>The ACE difference</a:t>
            </a:r>
            <a:endParaRPr lang="en-US" dirty="0"/>
          </a:p>
          <a:p>
            <a:pPr>
              <a:lnSpc>
                <a:spcPct val="100000"/>
              </a:lnSpc>
            </a:pPr>
            <a:r>
              <a:rPr lang="en-US" dirty="0">
                <a:latin typeface="Public Sans Light"/>
              </a:rPr>
              <a:t>Tuition and payment options</a:t>
            </a:r>
            <a:endParaRPr lang="en-US" dirty="0"/>
          </a:p>
          <a:p>
            <a:pPr>
              <a:lnSpc>
                <a:spcPct val="100000"/>
              </a:lnSpc>
            </a:pPr>
            <a:r>
              <a:rPr lang="en-US" dirty="0">
                <a:latin typeface="Public Sans Light"/>
              </a:rPr>
              <a:t>Programs and academic pathways</a:t>
            </a:r>
            <a:endParaRPr lang="en-US" sz="1800" dirty="0">
              <a:latin typeface="Public Sans Light"/>
            </a:endParaRPr>
          </a:p>
          <a:p>
            <a:pPr>
              <a:lnSpc>
                <a:spcPct val="100000"/>
              </a:lnSpc>
            </a:pPr>
            <a:r>
              <a:rPr lang="en-US" dirty="0">
                <a:latin typeface="Public Sans Light"/>
              </a:rPr>
              <a:t>Upcoming term starts</a:t>
            </a:r>
            <a:endParaRPr lang="en-US" dirty="0"/>
          </a:p>
          <a:p>
            <a:pPr>
              <a:lnSpc>
                <a:spcPct val="100000"/>
              </a:lnSpc>
            </a:pPr>
            <a:r>
              <a:rPr lang="en-US" sz="1800" dirty="0">
                <a:latin typeface="Public Sans Light"/>
              </a:rPr>
              <a:t>Q&amp;A</a:t>
            </a:r>
          </a:p>
        </p:txBody>
      </p:sp>
      <p:pic>
        <p:nvPicPr>
          <p:cNvPr id="2" name="Picture 1">
            <a:extLst>
              <a:ext uri="{FF2B5EF4-FFF2-40B4-BE49-F238E27FC236}">
                <a16:creationId xmlns:a16="http://schemas.microsoft.com/office/drawing/2014/main" id="{6A45F1DD-3C2F-D5CD-4E6A-00D77449C943}"/>
              </a:ext>
            </a:extLst>
          </p:cNvPr>
          <p:cNvPicPr>
            <a:picLocks noChangeAspect="1"/>
          </p:cNvPicPr>
          <p:nvPr/>
        </p:nvPicPr>
        <p:blipFill rotWithShape="1">
          <a:blip r:embed="rId4">
            <a:extLst>
              <a:ext uri="{28A0092B-C50C-407E-A947-70E740481C1C}">
                <a14:useLocalDpi xmlns:a14="http://schemas.microsoft.com/office/drawing/2010/main" val="0"/>
              </a:ext>
            </a:extLst>
          </a:blip>
          <a:srcRect l="20104" r="22952"/>
          <a:stretch/>
        </p:blipFill>
        <p:spPr>
          <a:xfrm>
            <a:off x="517146" y="326827"/>
            <a:ext cx="4984843" cy="5836024"/>
          </a:xfrm>
          <a:prstGeom prst="rect">
            <a:avLst/>
          </a:prstGeom>
        </p:spPr>
      </p:pic>
    </p:spTree>
    <p:extLst>
      <p:ext uri="{BB962C8B-B14F-4D97-AF65-F5344CB8AC3E}">
        <p14:creationId xmlns:p14="http://schemas.microsoft.com/office/powerpoint/2010/main" val="427485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619E14-237E-C14E-979E-46874EDD3A49}"/>
              </a:ext>
            </a:extLst>
          </p:cNvPr>
          <p:cNvSpPr txBox="1">
            <a:spLocks/>
          </p:cNvSpPr>
          <p:nvPr/>
        </p:nvSpPr>
        <p:spPr>
          <a:xfrm>
            <a:off x="854340" y="1026627"/>
            <a:ext cx="8397236" cy="135776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EFAC21"/>
                </a:solidFill>
                <a:ea typeface="+mn-lt"/>
                <a:cs typeface="+mn-lt"/>
              </a:rPr>
              <a:t>Since receiving our accreditation in 2005, we have delivered the most affordable and highest quality programs available.</a:t>
            </a:r>
            <a:endParaRPr lang="en-US" sz="900" dirty="0">
              <a:solidFill>
                <a:srgbClr val="EFAC21"/>
              </a:solidFill>
            </a:endParaRPr>
          </a:p>
        </p:txBody>
      </p:sp>
      <p:pic>
        <p:nvPicPr>
          <p:cNvPr id="5" name="Picture 4">
            <a:extLst>
              <a:ext uri="{FF2B5EF4-FFF2-40B4-BE49-F238E27FC236}">
                <a16:creationId xmlns:a16="http://schemas.microsoft.com/office/drawing/2014/main" id="{3278A985-E237-4887-9E36-24BFB6EF2E57}"/>
              </a:ext>
            </a:extLst>
          </p:cNvPr>
          <p:cNvPicPr>
            <a:picLocks noChangeAspect="1"/>
          </p:cNvPicPr>
          <p:nvPr/>
        </p:nvPicPr>
        <p:blipFill>
          <a:blip r:embed="rId3"/>
          <a:stretch>
            <a:fillRect/>
          </a:stretch>
        </p:blipFill>
        <p:spPr>
          <a:xfrm>
            <a:off x="1544187" y="2916103"/>
            <a:ext cx="1028684" cy="1028684"/>
          </a:xfrm>
          <a:prstGeom prst="rect">
            <a:avLst/>
          </a:prstGeom>
        </p:spPr>
      </p:pic>
      <p:pic>
        <p:nvPicPr>
          <p:cNvPr id="19" name="Picture 18">
            <a:extLst>
              <a:ext uri="{FF2B5EF4-FFF2-40B4-BE49-F238E27FC236}">
                <a16:creationId xmlns:a16="http://schemas.microsoft.com/office/drawing/2014/main" id="{FB9F59DA-CB75-FC77-3F60-534091A73E3D}"/>
              </a:ext>
            </a:extLst>
          </p:cNvPr>
          <p:cNvPicPr>
            <a:picLocks noChangeAspect="1"/>
          </p:cNvPicPr>
          <p:nvPr/>
        </p:nvPicPr>
        <p:blipFill>
          <a:blip r:embed="rId4"/>
          <a:stretch>
            <a:fillRect/>
          </a:stretch>
        </p:blipFill>
        <p:spPr>
          <a:xfrm>
            <a:off x="3235300" y="3055285"/>
            <a:ext cx="1396988" cy="813540"/>
          </a:xfrm>
          <a:prstGeom prst="rect">
            <a:avLst/>
          </a:prstGeom>
        </p:spPr>
      </p:pic>
      <p:pic>
        <p:nvPicPr>
          <p:cNvPr id="16" name="Picture 15">
            <a:extLst>
              <a:ext uri="{FF2B5EF4-FFF2-40B4-BE49-F238E27FC236}">
                <a16:creationId xmlns:a16="http://schemas.microsoft.com/office/drawing/2014/main" id="{FF0AC096-4065-01E3-5DEC-430BD1D24593}"/>
              </a:ext>
            </a:extLst>
          </p:cNvPr>
          <p:cNvPicPr>
            <a:picLocks noChangeAspect="1"/>
          </p:cNvPicPr>
          <p:nvPr/>
        </p:nvPicPr>
        <p:blipFill>
          <a:blip r:embed="rId5"/>
          <a:stretch>
            <a:fillRect/>
          </a:stretch>
        </p:blipFill>
        <p:spPr>
          <a:xfrm>
            <a:off x="5378614" y="3068043"/>
            <a:ext cx="1053462" cy="788024"/>
          </a:xfrm>
          <a:prstGeom prst="rect">
            <a:avLst/>
          </a:prstGeom>
        </p:spPr>
      </p:pic>
      <p:pic>
        <p:nvPicPr>
          <p:cNvPr id="24" name="Picture 23">
            <a:extLst>
              <a:ext uri="{FF2B5EF4-FFF2-40B4-BE49-F238E27FC236}">
                <a16:creationId xmlns:a16="http://schemas.microsoft.com/office/drawing/2014/main" id="{F05F2ED9-8BC8-7DD2-FDEB-733B5BBC0A8D}"/>
              </a:ext>
            </a:extLst>
          </p:cNvPr>
          <p:cNvPicPr>
            <a:picLocks noChangeAspect="1"/>
          </p:cNvPicPr>
          <p:nvPr/>
        </p:nvPicPr>
        <p:blipFill>
          <a:blip r:embed="rId6"/>
          <a:stretch>
            <a:fillRect/>
          </a:stretch>
        </p:blipFill>
        <p:spPr>
          <a:xfrm>
            <a:off x="7512215" y="2803664"/>
            <a:ext cx="744071" cy="1250672"/>
          </a:xfrm>
          <a:prstGeom prst="rect">
            <a:avLst/>
          </a:prstGeom>
        </p:spPr>
      </p:pic>
      <p:sp>
        <p:nvSpPr>
          <p:cNvPr id="28" name="TextBox 27">
            <a:extLst>
              <a:ext uri="{FF2B5EF4-FFF2-40B4-BE49-F238E27FC236}">
                <a16:creationId xmlns:a16="http://schemas.microsoft.com/office/drawing/2014/main" id="{BC03ED8B-D12A-1344-23D4-5D47D92591E5}"/>
              </a:ext>
            </a:extLst>
          </p:cNvPr>
          <p:cNvSpPr txBox="1"/>
          <p:nvPr/>
        </p:nvSpPr>
        <p:spPr>
          <a:xfrm>
            <a:off x="1037606" y="4123406"/>
            <a:ext cx="1931970" cy="515079"/>
          </a:xfrm>
          <a:prstGeom prst="rect">
            <a:avLst/>
          </a:prstGeom>
          <a:noFill/>
        </p:spPr>
        <p:txBody>
          <a:bodyPr wrap="square" lIns="91440" tIns="45720" rIns="91440" bIns="45720" rtlCol="0" anchor="t">
            <a:noAutofit/>
          </a:bodyPr>
          <a:lstStyle/>
          <a:p>
            <a:pPr algn="ctr"/>
            <a:r>
              <a:rPr lang="en-US" sz="1600" b="1" dirty="0">
                <a:solidFill>
                  <a:srgbClr val="B70404"/>
                </a:solidFill>
              </a:rPr>
              <a:t>2005</a:t>
            </a:r>
            <a:endParaRPr lang="en-US" sz="2400" dirty="0"/>
          </a:p>
          <a:p>
            <a:pPr algn="ctr"/>
            <a:r>
              <a:rPr lang="en-US" sz="1100" dirty="0">
                <a:ea typeface="+mn-lt"/>
                <a:cs typeface="+mn-lt"/>
              </a:rPr>
              <a:t>Founded and </a:t>
            </a:r>
            <a:br>
              <a:rPr lang="en-US" sz="1100" dirty="0">
                <a:ea typeface="+mn-lt"/>
                <a:cs typeface="+mn-lt"/>
              </a:rPr>
            </a:br>
            <a:r>
              <a:rPr lang="en-US" sz="1100" dirty="0">
                <a:ea typeface="+mn-lt"/>
                <a:cs typeface="+mn-lt"/>
              </a:rPr>
              <a:t>accredited</a:t>
            </a:r>
            <a:endParaRPr lang="en-US" sz="1100" dirty="0"/>
          </a:p>
        </p:txBody>
      </p:sp>
      <p:sp>
        <p:nvSpPr>
          <p:cNvPr id="31" name="TextBox 30">
            <a:extLst>
              <a:ext uri="{FF2B5EF4-FFF2-40B4-BE49-F238E27FC236}">
                <a16:creationId xmlns:a16="http://schemas.microsoft.com/office/drawing/2014/main" id="{4698D808-C964-7446-EE67-C03129675683}"/>
              </a:ext>
            </a:extLst>
          </p:cNvPr>
          <p:cNvSpPr txBox="1"/>
          <p:nvPr/>
        </p:nvSpPr>
        <p:spPr>
          <a:xfrm>
            <a:off x="3013611" y="4123406"/>
            <a:ext cx="1840367" cy="649211"/>
          </a:xfrm>
          <a:prstGeom prst="rect">
            <a:avLst/>
          </a:prstGeom>
          <a:noFill/>
        </p:spPr>
        <p:txBody>
          <a:bodyPr wrap="square" lIns="91440" tIns="45720" rIns="91440" bIns="45720" rtlCol="0" anchor="t">
            <a:noAutofit/>
          </a:bodyPr>
          <a:lstStyle/>
          <a:p>
            <a:pPr algn="ctr">
              <a:lnSpc>
                <a:spcPct val="150000"/>
              </a:lnSpc>
            </a:pPr>
            <a:r>
              <a:rPr lang="en-US" sz="1600" b="1" dirty="0">
                <a:solidFill>
                  <a:srgbClr val="B70404"/>
                </a:solidFill>
              </a:rPr>
              <a:t>2009</a:t>
            </a:r>
          </a:p>
          <a:p>
            <a:pPr algn="ctr"/>
            <a:r>
              <a:rPr lang="en-US" sz="1100" dirty="0"/>
              <a:t>Moves fully online</a:t>
            </a:r>
          </a:p>
        </p:txBody>
      </p:sp>
      <p:sp>
        <p:nvSpPr>
          <p:cNvPr id="32" name="TextBox 31">
            <a:extLst>
              <a:ext uri="{FF2B5EF4-FFF2-40B4-BE49-F238E27FC236}">
                <a16:creationId xmlns:a16="http://schemas.microsoft.com/office/drawing/2014/main" id="{A06D2810-3C13-9A88-EE26-11A2DF0FCB78}"/>
              </a:ext>
            </a:extLst>
          </p:cNvPr>
          <p:cNvSpPr txBox="1"/>
          <p:nvPr/>
        </p:nvSpPr>
        <p:spPr>
          <a:xfrm>
            <a:off x="4785320" y="4123406"/>
            <a:ext cx="2163097" cy="890953"/>
          </a:xfrm>
          <a:prstGeom prst="rect">
            <a:avLst/>
          </a:prstGeom>
          <a:noFill/>
        </p:spPr>
        <p:txBody>
          <a:bodyPr wrap="square" lIns="91440" tIns="45720" rIns="91440" bIns="45720" rtlCol="0" anchor="t">
            <a:noAutofit/>
          </a:bodyPr>
          <a:lstStyle/>
          <a:p>
            <a:pPr algn="ctr">
              <a:lnSpc>
                <a:spcPct val="150000"/>
              </a:lnSpc>
            </a:pPr>
            <a:r>
              <a:rPr lang="en-US" sz="1600" b="1" dirty="0">
                <a:solidFill>
                  <a:srgbClr val="B70404"/>
                </a:solidFill>
              </a:rPr>
              <a:t>2013-2018</a:t>
            </a:r>
            <a:endParaRPr lang="en-US" sz="1100" b="1" dirty="0">
              <a:solidFill>
                <a:srgbClr val="B70404"/>
              </a:solidFill>
            </a:endParaRPr>
          </a:p>
          <a:p>
            <a:pPr algn="ctr"/>
            <a:r>
              <a:rPr lang="en-US" sz="1100" dirty="0"/>
              <a:t>Expands into nursing, healthcare, business</a:t>
            </a:r>
          </a:p>
        </p:txBody>
      </p:sp>
      <p:sp>
        <p:nvSpPr>
          <p:cNvPr id="33" name="TextBox 32">
            <a:extLst>
              <a:ext uri="{FF2B5EF4-FFF2-40B4-BE49-F238E27FC236}">
                <a16:creationId xmlns:a16="http://schemas.microsoft.com/office/drawing/2014/main" id="{E53C00B4-51E2-8D24-C8BD-635712B9905F}"/>
              </a:ext>
            </a:extLst>
          </p:cNvPr>
          <p:cNvSpPr txBox="1"/>
          <p:nvPr/>
        </p:nvSpPr>
        <p:spPr>
          <a:xfrm>
            <a:off x="7014675" y="4123406"/>
            <a:ext cx="1739153" cy="830006"/>
          </a:xfrm>
          <a:prstGeom prst="rect">
            <a:avLst/>
          </a:prstGeom>
          <a:noFill/>
        </p:spPr>
        <p:txBody>
          <a:bodyPr wrap="square" lIns="91440" tIns="45720" rIns="91440" bIns="45720" rtlCol="0" anchor="t">
            <a:noAutofit/>
          </a:bodyPr>
          <a:lstStyle/>
          <a:p>
            <a:pPr algn="ctr">
              <a:lnSpc>
                <a:spcPct val="150000"/>
              </a:lnSpc>
            </a:pPr>
            <a:r>
              <a:rPr lang="en-US" sz="1600" b="1" dirty="0">
                <a:solidFill>
                  <a:srgbClr val="B70404"/>
                </a:solidFill>
              </a:rPr>
              <a:t>2016</a:t>
            </a:r>
            <a:endParaRPr lang="en-US" sz="1100" b="1" dirty="0">
              <a:solidFill>
                <a:srgbClr val="B70404"/>
              </a:solidFill>
            </a:endParaRPr>
          </a:p>
          <a:p>
            <a:pPr algn="ctr"/>
            <a:r>
              <a:rPr lang="en-US" sz="1100" dirty="0"/>
              <a:t>Becomes a Certified </a:t>
            </a:r>
            <a:br>
              <a:rPr lang="en-US" sz="1100" dirty="0"/>
            </a:br>
            <a:r>
              <a:rPr lang="en-US" sz="1100" dirty="0"/>
              <a:t>B Corporation</a:t>
            </a:r>
          </a:p>
        </p:txBody>
      </p:sp>
      <p:pic>
        <p:nvPicPr>
          <p:cNvPr id="3" name="Picture 2">
            <a:extLst>
              <a:ext uri="{FF2B5EF4-FFF2-40B4-BE49-F238E27FC236}">
                <a16:creationId xmlns:a16="http://schemas.microsoft.com/office/drawing/2014/main" id="{0FA6596D-3837-F395-AC29-6505CBA3370F}"/>
              </a:ext>
            </a:extLst>
          </p:cNvPr>
          <p:cNvPicPr>
            <a:picLocks noChangeAspect="1"/>
          </p:cNvPicPr>
          <p:nvPr/>
        </p:nvPicPr>
        <p:blipFill>
          <a:blip r:embed="rId7"/>
          <a:stretch>
            <a:fillRect/>
          </a:stretch>
        </p:blipFill>
        <p:spPr>
          <a:xfrm>
            <a:off x="1184240" y="5912913"/>
            <a:ext cx="9442209" cy="473482"/>
          </a:xfrm>
          <a:prstGeom prst="rect">
            <a:avLst/>
          </a:prstGeom>
        </p:spPr>
      </p:pic>
      <p:sp>
        <p:nvSpPr>
          <p:cNvPr id="8" name="TextBox 7">
            <a:extLst>
              <a:ext uri="{FF2B5EF4-FFF2-40B4-BE49-F238E27FC236}">
                <a16:creationId xmlns:a16="http://schemas.microsoft.com/office/drawing/2014/main" id="{589EC0BE-7F96-8C40-46C1-9DF776C780A8}"/>
              </a:ext>
            </a:extLst>
          </p:cNvPr>
          <p:cNvSpPr txBox="1"/>
          <p:nvPr/>
        </p:nvSpPr>
        <p:spPr>
          <a:xfrm>
            <a:off x="8906860" y="4123406"/>
            <a:ext cx="2154528" cy="515079"/>
          </a:xfrm>
          <a:prstGeom prst="rect">
            <a:avLst/>
          </a:prstGeom>
          <a:noFill/>
        </p:spPr>
        <p:txBody>
          <a:bodyPr wrap="square" lIns="91440" tIns="45720" rIns="91440" bIns="45720" rtlCol="0" anchor="t">
            <a:noAutofit/>
          </a:bodyPr>
          <a:lstStyle/>
          <a:p>
            <a:pPr algn="ctr">
              <a:lnSpc>
                <a:spcPct val="150000"/>
              </a:lnSpc>
            </a:pPr>
            <a:r>
              <a:rPr lang="en-US" sz="1600" b="1" dirty="0">
                <a:solidFill>
                  <a:srgbClr val="B70404"/>
                </a:solidFill>
              </a:rPr>
              <a:t>2020</a:t>
            </a:r>
            <a:endParaRPr lang="en-US" sz="1100" b="1" dirty="0">
              <a:solidFill>
                <a:srgbClr val="B70404"/>
              </a:solidFill>
            </a:endParaRPr>
          </a:p>
          <a:p>
            <a:pPr algn="ctr"/>
            <a:r>
              <a:rPr lang="en-US" sz="1000" dirty="0"/>
              <a:t>ACE receives CCNE accreditation for its RN to BSN, BSN to MSN, and RN to MSN programs.</a:t>
            </a:r>
          </a:p>
        </p:txBody>
      </p:sp>
      <p:pic>
        <p:nvPicPr>
          <p:cNvPr id="9" name="Picture 8">
            <a:extLst>
              <a:ext uri="{FF2B5EF4-FFF2-40B4-BE49-F238E27FC236}">
                <a16:creationId xmlns:a16="http://schemas.microsoft.com/office/drawing/2014/main" id="{330B1449-A6FA-6F48-FADD-C40C6C51AD91}"/>
              </a:ext>
            </a:extLst>
          </p:cNvPr>
          <p:cNvPicPr>
            <a:picLocks noChangeAspect="1"/>
          </p:cNvPicPr>
          <p:nvPr/>
        </p:nvPicPr>
        <p:blipFill>
          <a:blip r:embed="rId8"/>
          <a:stretch>
            <a:fillRect/>
          </a:stretch>
        </p:blipFill>
        <p:spPr>
          <a:xfrm>
            <a:off x="9456003" y="3084443"/>
            <a:ext cx="1050631" cy="821022"/>
          </a:xfrm>
          <a:prstGeom prst="rect">
            <a:avLst/>
          </a:prstGeom>
        </p:spPr>
      </p:pic>
    </p:spTree>
    <p:extLst>
      <p:ext uri="{BB962C8B-B14F-4D97-AF65-F5344CB8AC3E}">
        <p14:creationId xmlns:p14="http://schemas.microsoft.com/office/powerpoint/2010/main" val="3855803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45177E5-22C3-4DD8-02B9-EF1F9FC24B14}"/>
              </a:ext>
            </a:extLst>
          </p:cNvPr>
          <p:cNvPicPr>
            <a:picLocks noChangeAspect="1"/>
          </p:cNvPicPr>
          <p:nvPr/>
        </p:nvPicPr>
        <p:blipFill rotWithShape="1">
          <a:blip r:embed="rId3">
            <a:extLst>
              <a:ext uri="{28A0092B-C50C-407E-A947-70E740481C1C}">
                <a14:useLocalDpi xmlns:a14="http://schemas.microsoft.com/office/drawing/2010/main" val="0"/>
              </a:ext>
            </a:extLst>
          </a:blip>
          <a:srcRect r="64630"/>
          <a:stretch/>
        </p:blipFill>
        <p:spPr>
          <a:xfrm>
            <a:off x="1772995" y="2101658"/>
            <a:ext cx="2156134" cy="2190044"/>
          </a:xfrm>
          <a:prstGeom prst="rect">
            <a:avLst/>
          </a:prstGeom>
        </p:spPr>
      </p:pic>
      <p:sp>
        <p:nvSpPr>
          <p:cNvPr id="10" name="TextBox 9">
            <a:extLst>
              <a:ext uri="{FF2B5EF4-FFF2-40B4-BE49-F238E27FC236}">
                <a16:creationId xmlns:a16="http://schemas.microsoft.com/office/drawing/2014/main" id="{28B171AC-625A-7C51-CBDF-BB809EB70943}"/>
              </a:ext>
            </a:extLst>
          </p:cNvPr>
          <p:cNvSpPr txBox="1"/>
          <p:nvPr/>
        </p:nvSpPr>
        <p:spPr>
          <a:xfrm>
            <a:off x="5602940" y="4993865"/>
            <a:ext cx="5423647" cy="646331"/>
          </a:xfrm>
          <a:prstGeom prst="rect">
            <a:avLst/>
          </a:prstGeom>
          <a:noFill/>
        </p:spPr>
        <p:txBody>
          <a:bodyPr wrap="square">
            <a:spAutoFit/>
          </a:bodyPr>
          <a:lstStyle/>
          <a:p>
            <a:pPr algn="ctr"/>
            <a:r>
              <a:rPr lang="en-US" sz="3600" dirty="0">
                <a:solidFill>
                  <a:srgbClr val="EFAC21"/>
                </a:solidFill>
                <a:latin typeface="Blacker Display" panose="02000503080000020003" pitchFamily="2" charset="0"/>
              </a:rPr>
              <a:t>37,000+ alumni</a:t>
            </a:r>
          </a:p>
        </p:txBody>
      </p:sp>
      <p:sp>
        <p:nvSpPr>
          <p:cNvPr id="11" name="TextBox 10">
            <a:extLst>
              <a:ext uri="{FF2B5EF4-FFF2-40B4-BE49-F238E27FC236}">
                <a16:creationId xmlns:a16="http://schemas.microsoft.com/office/drawing/2014/main" id="{7CDEC8A5-A928-6E2C-13F3-7A3D6BE0039B}"/>
              </a:ext>
            </a:extLst>
          </p:cNvPr>
          <p:cNvSpPr txBox="1"/>
          <p:nvPr/>
        </p:nvSpPr>
        <p:spPr>
          <a:xfrm>
            <a:off x="2061880" y="4733006"/>
            <a:ext cx="3424520" cy="690642"/>
          </a:xfrm>
          <a:prstGeom prst="rect">
            <a:avLst/>
          </a:prstGeom>
          <a:noFill/>
        </p:spPr>
        <p:txBody>
          <a:bodyPr wrap="square" lIns="91440" tIns="45720" rIns="91440" bIns="45720" rtlCol="0" anchor="t">
            <a:noAutofit/>
          </a:bodyPr>
          <a:lstStyle/>
          <a:p>
            <a:r>
              <a:rPr lang="en-US" sz="1600" dirty="0"/>
              <a:t>Tuition is nearly </a:t>
            </a:r>
            <a:r>
              <a:rPr lang="en-US" sz="1600" b="1" dirty="0"/>
              <a:t>60% less </a:t>
            </a:r>
          </a:p>
          <a:p>
            <a:r>
              <a:rPr lang="en-US" sz="1600" dirty="0"/>
              <a:t>than other online colleges</a:t>
            </a:r>
          </a:p>
        </p:txBody>
      </p:sp>
      <p:sp>
        <p:nvSpPr>
          <p:cNvPr id="12" name="TextBox 11">
            <a:extLst>
              <a:ext uri="{FF2B5EF4-FFF2-40B4-BE49-F238E27FC236}">
                <a16:creationId xmlns:a16="http://schemas.microsoft.com/office/drawing/2014/main" id="{53AAB6F8-E295-6558-39C1-AF36E684CAE3}"/>
              </a:ext>
            </a:extLst>
          </p:cNvPr>
          <p:cNvSpPr txBox="1"/>
          <p:nvPr/>
        </p:nvSpPr>
        <p:spPr>
          <a:xfrm>
            <a:off x="295835" y="6211669"/>
            <a:ext cx="6096000" cy="246221"/>
          </a:xfrm>
          <a:prstGeom prst="rect">
            <a:avLst/>
          </a:prstGeom>
          <a:noFill/>
        </p:spPr>
        <p:txBody>
          <a:bodyPr wrap="square">
            <a:spAutoFit/>
          </a:bodyPr>
          <a:lstStyle/>
          <a:p>
            <a:r>
              <a:rPr lang="en-US" sz="1000" dirty="0">
                <a:solidFill>
                  <a:schemeClr val="bg1"/>
                </a:solidFill>
              </a:rPr>
              <a:t>Source: www.ace.edu/about/student-right-to-know </a:t>
            </a:r>
          </a:p>
        </p:txBody>
      </p:sp>
      <p:sp>
        <p:nvSpPr>
          <p:cNvPr id="3" name="Text Placeholder 1">
            <a:extLst>
              <a:ext uri="{FF2B5EF4-FFF2-40B4-BE49-F238E27FC236}">
                <a16:creationId xmlns:a16="http://schemas.microsoft.com/office/drawing/2014/main" id="{6C5396F0-502F-C1CB-4BB3-19F910A45AD7}"/>
              </a:ext>
            </a:extLst>
          </p:cNvPr>
          <p:cNvSpPr txBox="1">
            <a:spLocks/>
          </p:cNvSpPr>
          <p:nvPr/>
        </p:nvSpPr>
        <p:spPr>
          <a:xfrm>
            <a:off x="1562099" y="978745"/>
            <a:ext cx="8478509" cy="83820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4800" b="0" i="0" kern="1200">
                <a:solidFill>
                  <a:srgbClr val="B70404"/>
                </a:solidFill>
                <a:latin typeface="Blacker Display Med" panose="0200050308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solidFill>
                  <a:schemeClr val="bg1"/>
                </a:solidFill>
                <a:latin typeface="Blacker Display Med" panose="02000503080000020003" pitchFamily="50" charset="0"/>
              </a:rPr>
              <a:t>The ACE difference</a:t>
            </a:r>
          </a:p>
          <a:p>
            <a:endParaRPr lang="en-US" sz="4000" dirty="0">
              <a:solidFill>
                <a:schemeClr val="bg1"/>
              </a:solidFill>
            </a:endParaRPr>
          </a:p>
        </p:txBody>
      </p:sp>
      <p:sp>
        <p:nvSpPr>
          <p:cNvPr id="2" name="TextBox 1">
            <a:extLst>
              <a:ext uri="{FF2B5EF4-FFF2-40B4-BE49-F238E27FC236}">
                <a16:creationId xmlns:a16="http://schemas.microsoft.com/office/drawing/2014/main" id="{BCE7F73A-4D4F-E8EE-AE87-18ED58ED87D4}"/>
              </a:ext>
            </a:extLst>
          </p:cNvPr>
          <p:cNvSpPr txBox="1"/>
          <p:nvPr/>
        </p:nvSpPr>
        <p:spPr>
          <a:xfrm>
            <a:off x="6485227" y="2352947"/>
            <a:ext cx="1576336" cy="830997"/>
          </a:xfrm>
          <a:prstGeom prst="rect">
            <a:avLst/>
          </a:prstGeom>
          <a:noFill/>
        </p:spPr>
        <p:txBody>
          <a:bodyPr wrap="square">
            <a:spAutoFit/>
          </a:bodyPr>
          <a:lstStyle/>
          <a:p>
            <a:r>
              <a:rPr lang="en-US" sz="4800" dirty="0">
                <a:solidFill>
                  <a:schemeClr val="accent1"/>
                </a:solidFill>
                <a:latin typeface="Blacker Display" panose="02000503080000020003" pitchFamily="2" charset="0"/>
              </a:rPr>
              <a:t>90%</a:t>
            </a:r>
          </a:p>
        </p:txBody>
      </p:sp>
      <p:sp>
        <p:nvSpPr>
          <p:cNvPr id="4" name="TextBox 3">
            <a:extLst>
              <a:ext uri="{FF2B5EF4-FFF2-40B4-BE49-F238E27FC236}">
                <a16:creationId xmlns:a16="http://schemas.microsoft.com/office/drawing/2014/main" id="{56A71570-9390-ADF7-C79C-E0C281A985A8}"/>
              </a:ext>
            </a:extLst>
          </p:cNvPr>
          <p:cNvSpPr txBox="1"/>
          <p:nvPr/>
        </p:nvSpPr>
        <p:spPr>
          <a:xfrm>
            <a:off x="6485227" y="3514482"/>
            <a:ext cx="1576336" cy="830997"/>
          </a:xfrm>
          <a:prstGeom prst="rect">
            <a:avLst/>
          </a:prstGeom>
          <a:noFill/>
        </p:spPr>
        <p:txBody>
          <a:bodyPr wrap="square">
            <a:spAutoFit/>
          </a:bodyPr>
          <a:lstStyle/>
          <a:p>
            <a:r>
              <a:rPr lang="en-US" sz="4800" dirty="0">
                <a:solidFill>
                  <a:schemeClr val="accent1"/>
                </a:solidFill>
                <a:latin typeface="Blacker Display" panose="02000503080000020003" pitchFamily="2" charset="0"/>
              </a:rPr>
              <a:t>84%</a:t>
            </a:r>
          </a:p>
        </p:txBody>
      </p:sp>
      <p:sp>
        <p:nvSpPr>
          <p:cNvPr id="6" name="TextBox 5">
            <a:extLst>
              <a:ext uri="{FF2B5EF4-FFF2-40B4-BE49-F238E27FC236}">
                <a16:creationId xmlns:a16="http://schemas.microsoft.com/office/drawing/2014/main" id="{207394FB-9E1B-C707-7E68-68ED561963A8}"/>
              </a:ext>
            </a:extLst>
          </p:cNvPr>
          <p:cNvSpPr txBox="1"/>
          <p:nvPr/>
        </p:nvSpPr>
        <p:spPr>
          <a:xfrm>
            <a:off x="7867663" y="2448064"/>
            <a:ext cx="1576336" cy="838200"/>
          </a:xfrm>
          <a:prstGeom prst="rect">
            <a:avLst/>
          </a:prstGeom>
          <a:noFill/>
        </p:spPr>
        <p:txBody>
          <a:bodyPr wrap="square">
            <a:spAutoFit/>
          </a:bodyPr>
          <a:lstStyle/>
          <a:p>
            <a:r>
              <a:rPr lang="en-US" sz="1200" b="0" i="0" u="none" strike="noStrike" dirty="0">
                <a:solidFill>
                  <a:srgbClr val="05213B"/>
                </a:solidFill>
                <a:effectLst/>
                <a:latin typeface="Public Sans Regular" pitchFamily="2" charset="77"/>
              </a:rPr>
              <a:t>of students found our courses intellectually challenging.*</a:t>
            </a:r>
            <a:endParaRPr lang="en-US" sz="1200" dirty="0"/>
          </a:p>
        </p:txBody>
      </p:sp>
      <p:sp>
        <p:nvSpPr>
          <p:cNvPr id="7" name="TextBox 6">
            <a:extLst>
              <a:ext uri="{FF2B5EF4-FFF2-40B4-BE49-F238E27FC236}">
                <a16:creationId xmlns:a16="http://schemas.microsoft.com/office/drawing/2014/main" id="{456E83E9-5234-E9C2-8685-BB269326D00E}"/>
              </a:ext>
            </a:extLst>
          </p:cNvPr>
          <p:cNvSpPr txBox="1"/>
          <p:nvPr/>
        </p:nvSpPr>
        <p:spPr>
          <a:xfrm>
            <a:off x="7867663" y="3494213"/>
            <a:ext cx="1894863" cy="1015663"/>
          </a:xfrm>
          <a:prstGeom prst="rect">
            <a:avLst/>
          </a:prstGeom>
          <a:noFill/>
        </p:spPr>
        <p:txBody>
          <a:bodyPr wrap="square">
            <a:spAutoFit/>
          </a:bodyPr>
          <a:lstStyle/>
          <a:p>
            <a:pPr algn="l"/>
            <a:r>
              <a:rPr lang="en-US" sz="1200" b="0" i="0" u="none" strike="noStrike" dirty="0">
                <a:solidFill>
                  <a:srgbClr val="05213B"/>
                </a:solidFill>
                <a:effectLst/>
                <a:latin typeface="Public Sans Regular" pitchFamily="2" charset="77"/>
              </a:rPr>
              <a:t>of students in our programs found the faculty a great resource for knowledge and learning.*</a:t>
            </a:r>
          </a:p>
        </p:txBody>
      </p:sp>
      <p:sp>
        <p:nvSpPr>
          <p:cNvPr id="9" name="TextBox 8">
            <a:extLst>
              <a:ext uri="{FF2B5EF4-FFF2-40B4-BE49-F238E27FC236}">
                <a16:creationId xmlns:a16="http://schemas.microsoft.com/office/drawing/2014/main" id="{D05537A7-AAB5-031F-A53F-278E6721339D}"/>
              </a:ext>
            </a:extLst>
          </p:cNvPr>
          <p:cNvSpPr txBox="1"/>
          <p:nvPr/>
        </p:nvSpPr>
        <p:spPr>
          <a:xfrm>
            <a:off x="3446806" y="6211669"/>
            <a:ext cx="7172006" cy="246221"/>
          </a:xfrm>
          <a:prstGeom prst="rect">
            <a:avLst/>
          </a:prstGeom>
          <a:noFill/>
        </p:spPr>
        <p:txBody>
          <a:bodyPr wrap="square">
            <a:spAutoFit/>
          </a:bodyPr>
          <a:lstStyle/>
          <a:p>
            <a:r>
              <a:rPr lang="en-US" sz="1000" dirty="0">
                <a:solidFill>
                  <a:schemeClr val="bg1"/>
                </a:solidFill>
              </a:rPr>
              <a:t>*From 2019 Health and Wellness course feedback surveys</a:t>
            </a:r>
          </a:p>
        </p:txBody>
      </p:sp>
      <p:pic>
        <p:nvPicPr>
          <p:cNvPr id="5" name="Picture 4" descr="A picture containing text, sign&#10;&#10;Description automatically generated">
            <a:extLst>
              <a:ext uri="{FF2B5EF4-FFF2-40B4-BE49-F238E27FC236}">
                <a16:creationId xmlns:a16="http://schemas.microsoft.com/office/drawing/2014/main" id="{3DBE6C7C-3E8D-00F9-8BF5-5AF9B77C42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1152" y="2531825"/>
            <a:ext cx="1394136" cy="1643565"/>
          </a:xfrm>
          <a:prstGeom prst="rect">
            <a:avLst/>
          </a:prstGeom>
        </p:spPr>
      </p:pic>
      <p:cxnSp>
        <p:nvCxnSpPr>
          <p:cNvPr id="13" name="Straight Connector 12">
            <a:extLst>
              <a:ext uri="{FF2B5EF4-FFF2-40B4-BE49-F238E27FC236}">
                <a16:creationId xmlns:a16="http://schemas.microsoft.com/office/drawing/2014/main" id="{4D4F8214-F8A7-5EF4-CC05-2AB844225C8C}"/>
              </a:ext>
            </a:extLst>
          </p:cNvPr>
          <p:cNvCxnSpPr>
            <a:cxnSpLocks/>
          </p:cNvCxnSpPr>
          <p:nvPr/>
        </p:nvCxnSpPr>
        <p:spPr>
          <a:xfrm>
            <a:off x="4146109" y="2352947"/>
            <a:ext cx="0" cy="1895583"/>
          </a:xfrm>
          <a:prstGeom prst="line">
            <a:avLst/>
          </a:prstGeom>
          <a:ln w="25400" cap="rnd">
            <a:solidFill>
              <a:schemeClr val="accent3"/>
            </a:solidFill>
            <a:prstDash val="sysDot"/>
          </a:ln>
        </p:spPr>
        <p:style>
          <a:lnRef idx="2">
            <a:schemeClr val="accent4"/>
          </a:lnRef>
          <a:fillRef idx="0">
            <a:schemeClr val="accent4"/>
          </a:fillRef>
          <a:effectRef idx="1">
            <a:schemeClr val="accent4"/>
          </a:effectRef>
          <a:fontRef idx="minor">
            <a:schemeClr val="tx1"/>
          </a:fontRef>
        </p:style>
      </p:cxnSp>
      <p:cxnSp>
        <p:nvCxnSpPr>
          <p:cNvPr id="14" name="Straight Connector 13">
            <a:extLst>
              <a:ext uri="{FF2B5EF4-FFF2-40B4-BE49-F238E27FC236}">
                <a16:creationId xmlns:a16="http://schemas.microsoft.com/office/drawing/2014/main" id="{D0A76507-3A0F-EC44-CF6F-F880CEB3F274}"/>
              </a:ext>
            </a:extLst>
          </p:cNvPr>
          <p:cNvCxnSpPr>
            <a:cxnSpLocks/>
          </p:cNvCxnSpPr>
          <p:nvPr/>
        </p:nvCxnSpPr>
        <p:spPr>
          <a:xfrm>
            <a:off x="6250331" y="2352947"/>
            <a:ext cx="0" cy="1895583"/>
          </a:xfrm>
          <a:prstGeom prst="line">
            <a:avLst/>
          </a:prstGeom>
          <a:ln w="25400" cap="rnd">
            <a:solidFill>
              <a:schemeClr val="accent3"/>
            </a:solidFill>
            <a:prstDash val="sysDot"/>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479910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91FC2144-5AAC-5448-A1FF-E90B47158E67}"/>
              </a:ext>
            </a:extLst>
          </p:cNvPr>
          <p:cNvSpPr>
            <a:spLocks noGrp="1"/>
          </p:cNvSpPr>
          <p:nvPr>
            <p:ph type="body" sz="quarter" idx="11"/>
          </p:nvPr>
        </p:nvSpPr>
        <p:spPr>
          <a:xfrm>
            <a:off x="1159148" y="964876"/>
            <a:ext cx="7315200" cy="798420"/>
          </a:xfrm>
        </p:spPr>
        <p:txBody>
          <a:bodyPr>
            <a:normAutofit/>
          </a:bodyPr>
          <a:lstStyle/>
          <a:p>
            <a:r>
              <a:rPr lang="en-US" sz="4000" dirty="0">
                <a:solidFill>
                  <a:srgbClr val="EFAC21"/>
                </a:solidFill>
                <a:latin typeface="Blacker Display Med" panose="02000503080000020003" pitchFamily="50" charset="0"/>
              </a:rPr>
              <a:t>Accomplished faculty</a:t>
            </a:r>
          </a:p>
        </p:txBody>
      </p:sp>
      <p:sp>
        <p:nvSpPr>
          <p:cNvPr id="6" name="Text Placeholder 2">
            <a:extLst>
              <a:ext uri="{FF2B5EF4-FFF2-40B4-BE49-F238E27FC236}">
                <a16:creationId xmlns:a16="http://schemas.microsoft.com/office/drawing/2014/main" id="{CB3F479F-D60F-B946-948F-1B84C2EDC993}"/>
              </a:ext>
            </a:extLst>
          </p:cNvPr>
          <p:cNvSpPr>
            <a:spLocks noGrp="1"/>
          </p:cNvSpPr>
          <p:nvPr>
            <p:ph type="body" sz="quarter" idx="4294967295"/>
          </p:nvPr>
        </p:nvSpPr>
        <p:spPr>
          <a:xfrm>
            <a:off x="1159148" y="1832450"/>
            <a:ext cx="6455421" cy="964547"/>
          </a:xfrm>
        </p:spPr>
        <p:txBody>
          <a:bodyPr vert="horz" lIns="91440" tIns="45720" rIns="91440" bIns="45720" rtlCol="0" anchor="t">
            <a:noAutofit/>
          </a:bodyPr>
          <a:lstStyle/>
          <a:p>
            <a:pPr marL="0" indent="0">
              <a:lnSpc>
                <a:spcPct val="100000"/>
              </a:lnSpc>
              <a:buNone/>
            </a:pPr>
            <a:r>
              <a:rPr lang="en-US" sz="2200" b="1" dirty="0">
                <a:solidFill>
                  <a:schemeClr val="bg1"/>
                </a:solidFill>
              </a:rPr>
              <a:t>Learn from award-winning faculty, who share strategies grounded in real-world experience.</a:t>
            </a:r>
          </a:p>
        </p:txBody>
      </p:sp>
      <p:sp>
        <p:nvSpPr>
          <p:cNvPr id="7" name="Text Placeholder 3">
            <a:extLst>
              <a:ext uri="{FF2B5EF4-FFF2-40B4-BE49-F238E27FC236}">
                <a16:creationId xmlns:a16="http://schemas.microsoft.com/office/drawing/2014/main" id="{457FA668-ACC6-1F4E-AFF2-070B1834112C}"/>
              </a:ext>
            </a:extLst>
          </p:cNvPr>
          <p:cNvSpPr>
            <a:spLocks noGrp="1"/>
          </p:cNvSpPr>
          <p:nvPr>
            <p:ph type="body" sz="quarter" idx="4294967295"/>
          </p:nvPr>
        </p:nvSpPr>
        <p:spPr>
          <a:xfrm>
            <a:off x="1159148" y="2751894"/>
            <a:ext cx="7174726" cy="798420"/>
          </a:xfrm>
        </p:spPr>
        <p:txBody>
          <a:bodyPr>
            <a:normAutofit/>
          </a:bodyPr>
          <a:lstStyle/>
          <a:p>
            <a:pPr marL="0" indent="0">
              <a:lnSpc>
                <a:spcPct val="100000"/>
              </a:lnSpc>
              <a:buNone/>
            </a:pPr>
            <a:r>
              <a:rPr lang="en-US" dirty="0">
                <a:solidFill>
                  <a:schemeClr val="bg1"/>
                </a:solidFill>
                <a:latin typeface="Public Sans" pitchFamily="2" charset="77"/>
              </a:rPr>
              <a:t>All core faculty have doctoral degrees and are practitioners in their field.</a:t>
            </a:r>
          </a:p>
        </p:txBody>
      </p:sp>
      <p:pic>
        <p:nvPicPr>
          <p:cNvPr id="3" name="Picture 2" descr="A picture containing diagram&#10;&#10;Description automatically generated">
            <a:extLst>
              <a:ext uri="{FF2B5EF4-FFF2-40B4-BE49-F238E27FC236}">
                <a16:creationId xmlns:a16="http://schemas.microsoft.com/office/drawing/2014/main" id="{9EE0C0EF-08D1-51C4-7EF3-943D357F09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765" y="4153979"/>
            <a:ext cx="2585529" cy="1445382"/>
          </a:xfrm>
          <a:prstGeom prst="rect">
            <a:avLst/>
          </a:prstGeom>
        </p:spPr>
      </p:pic>
      <p:cxnSp>
        <p:nvCxnSpPr>
          <p:cNvPr id="14" name="Straight Connector 13">
            <a:extLst>
              <a:ext uri="{FF2B5EF4-FFF2-40B4-BE49-F238E27FC236}">
                <a16:creationId xmlns:a16="http://schemas.microsoft.com/office/drawing/2014/main" id="{7D64F036-1D41-3DA9-6023-7F1B6CCF4378}"/>
              </a:ext>
            </a:extLst>
          </p:cNvPr>
          <p:cNvCxnSpPr>
            <a:cxnSpLocks/>
          </p:cNvCxnSpPr>
          <p:nvPr/>
        </p:nvCxnSpPr>
        <p:spPr>
          <a:xfrm>
            <a:off x="4259268" y="3928878"/>
            <a:ext cx="0" cy="1895583"/>
          </a:xfrm>
          <a:prstGeom prst="line">
            <a:avLst/>
          </a:prstGeom>
          <a:ln w="25400" cap="rnd">
            <a:solidFill>
              <a:schemeClr val="accent3"/>
            </a:solidFill>
            <a:prstDash val="sysDot"/>
          </a:ln>
        </p:spPr>
        <p:style>
          <a:lnRef idx="2">
            <a:schemeClr val="accent4"/>
          </a:lnRef>
          <a:fillRef idx="0">
            <a:schemeClr val="accent4"/>
          </a:fillRef>
          <a:effectRef idx="1">
            <a:schemeClr val="accent4"/>
          </a:effectRef>
          <a:fontRef idx="minor">
            <a:schemeClr val="tx1"/>
          </a:fontRef>
        </p:style>
      </p:cxnSp>
      <p:pic>
        <p:nvPicPr>
          <p:cNvPr id="16" name="Picture 15" descr="A person smiling for the camera&#10;&#10;Description automatically generated with medium confidence">
            <a:extLst>
              <a:ext uri="{FF2B5EF4-FFF2-40B4-BE49-F238E27FC236}">
                <a16:creationId xmlns:a16="http://schemas.microsoft.com/office/drawing/2014/main" id="{67A13F29-7A1B-4F10-2C9A-80E3E099C9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5920" y="3952891"/>
            <a:ext cx="1483317" cy="1785649"/>
          </a:xfrm>
          <a:prstGeom prst="rect">
            <a:avLst/>
          </a:prstGeom>
        </p:spPr>
      </p:pic>
      <p:sp>
        <p:nvSpPr>
          <p:cNvPr id="17" name="Text Placeholder 1">
            <a:extLst>
              <a:ext uri="{FF2B5EF4-FFF2-40B4-BE49-F238E27FC236}">
                <a16:creationId xmlns:a16="http://schemas.microsoft.com/office/drawing/2014/main" id="{EE346AF9-BA51-E785-C0E7-CA8E0C24BEAB}"/>
              </a:ext>
            </a:extLst>
          </p:cNvPr>
          <p:cNvSpPr txBox="1">
            <a:spLocks/>
          </p:cNvSpPr>
          <p:nvPr/>
        </p:nvSpPr>
        <p:spPr>
          <a:xfrm>
            <a:off x="6535203" y="3952891"/>
            <a:ext cx="2958877" cy="679907"/>
          </a:xfrm>
          <a:prstGeom prst="rect">
            <a:avLst/>
          </a:prstGeom>
        </p:spPr>
        <p:txBody>
          <a:bodyPr vert="horz" lIns="91440" tIns="45720" rIns="91440" bIns="45720" rtlCol="0" anchor="ctr">
            <a:normAutofit/>
          </a:bodyPr>
          <a:lstStyle>
            <a:lvl1pPr marL="0" indent="0" algn="l" defTabSz="914400" rtl="0" eaLnBrk="1" latinLnBrk="0" hangingPunct="1">
              <a:lnSpc>
                <a:spcPts val="4580"/>
              </a:lnSpc>
              <a:spcBef>
                <a:spcPts val="1000"/>
              </a:spcBef>
              <a:buFont typeface="Arial" panose="020B0604020202020204" pitchFamily="34" charset="0"/>
              <a:buNone/>
              <a:defRPr sz="4800" b="0" i="0" kern="1200">
                <a:solidFill>
                  <a:schemeClr val="bg1"/>
                </a:solidFill>
                <a:latin typeface="Blacker Display Med" panose="0200050308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1D7A8C"/>
                </a:solidFill>
                <a:latin typeface="Blacker Display Med" panose="02000503080000020003" pitchFamily="50" charset="0"/>
              </a:rPr>
              <a:t>Dr. Kimya Nance</a:t>
            </a:r>
          </a:p>
        </p:txBody>
      </p:sp>
      <p:sp>
        <p:nvSpPr>
          <p:cNvPr id="18" name="Text Placeholder 3">
            <a:extLst>
              <a:ext uri="{FF2B5EF4-FFF2-40B4-BE49-F238E27FC236}">
                <a16:creationId xmlns:a16="http://schemas.microsoft.com/office/drawing/2014/main" id="{04C5C835-99D4-B200-7EEF-61F90CD94938}"/>
              </a:ext>
            </a:extLst>
          </p:cNvPr>
          <p:cNvSpPr txBox="1">
            <a:spLocks/>
          </p:cNvSpPr>
          <p:nvPr/>
        </p:nvSpPr>
        <p:spPr>
          <a:xfrm>
            <a:off x="6533981" y="4585435"/>
            <a:ext cx="2864410" cy="5354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dirty="0">
                <a:latin typeface="Public Sans" pitchFamily="2" charset="77"/>
              </a:rPr>
              <a:t>Core Faculty, Nursing</a:t>
            </a:r>
          </a:p>
        </p:txBody>
      </p:sp>
      <p:sp>
        <p:nvSpPr>
          <p:cNvPr id="28" name="Text Placeholder 3">
            <a:extLst>
              <a:ext uri="{FF2B5EF4-FFF2-40B4-BE49-F238E27FC236}">
                <a16:creationId xmlns:a16="http://schemas.microsoft.com/office/drawing/2014/main" id="{5E256A04-8812-BC35-7948-6C1FAFA09026}"/>
              </a:ext>
            </a:extLst>
          </p:cNvPr>
          <p:cNvSpPr txBox="1">
            <a:spLocks/>
          </p:cNvSpPr>
          <p:nvPr/>
        </p:nvSpPr>
        <p:spPr>
          <a:xfrm>
            <a:off x="6533980" y="5053267"/>
            <a:ext cx="3310975" cy="6799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dirty="0">
                <a:solidFill>
                  <a:srgbClr val="3AAFB9"/>
                </a:solidFill>
                <a:latin typeface="Public Sans" pitchFamily="2" charset="77"/>
              </a:rPr>
              <a:t>DAISY Award for Extraordinary Faculty Member, 2022</a:t>
            </a:r>
          </a:p>
        </p:txBody>
      </p:sp>
    </p:spTree>
    <p:extLst>
      <p:ext uri="{BB962C8B-B14F-4D97-AF65-F5344CB8AC3E}">
        <p14:creationId xmlns:p14="http://schemas.microsoft.com/office/powerpoint/2010/main" val="2599668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C601B9-75F4-774F-94E0-4E59A2DB66A8}"/>
              </a:ext>
            </a:extLst>
          </p:cNvPr>
          <p:cNvSpPr>
            <a:spLocks noGrp="1"/>
          </p:cNvSpPr>
          <p:nvPr>
            <p:ph type="body" sz="quarter" idx="11"/>
          </p:nvPr>
        </p:nvSpPr>
        <p:spPr>
          <a:xfrm>
            <a:off x="4502728" y="795151"/>
            <a:ext cx="6956612" cy="1419132"/>
          </a:xfrm>
        </p:spPr>
        <p:txBody>
          <a:bodyPr>
            <a:normAutofit/>
          </a:bodyPr>
          <a:lstStyle/>
          <a:p>
            <a:pPr>
              <a:lnSpc>
                <a:spcPct val="110000"/>
              </a:lnSpc>
            </a:pPr>
            <a:r>
              <a:rPr lang="en-US" sz="4000" dirty="0">
                <a:solidFill>
                  <a:schemeClr val="tx1"/>
                </a:solidFill>
                <a:latin typeface="Blacker Display Med" panose="02000503080000020003" pitchFamily="50" charset="0"/>
              </a:rPr>
              <a:t>What you can expect</a:t>
            </a:r>
            <a:br>
              <a:rPr lang="en-US" sz="4000" dirty="0">
                <a:solidFill>
                  <a:schemeClr val="tx1"/>
                </a:solidFill>
                <a:latin typeface="Blacker Display Med" panose="02000503080000020003" pitchFamily="50" charset="0"/>
              </a:rPr>
            </a:br>
            <a:r>
              <a:rPr lang="en-US" sz="4000" dirty="0">
                <a:solidFill>
                  <a:schemeClr val="tx1"/>
                </a:solidFill>
                <a:latin typeface="Blacker Display Med" panose="02000503080000020003" pitchFamily="50" charset="0"/>
              </a:rPr>
              <a:t> along the way</a:t>
            </a:r>
          </a:p>
        </p:txBody>
      </p:sp>
      <p:sp>
        <p:nvSpPr>
          <p:cNvPr id="7" name="Text Placeholder 3">
            <a:extLst>
              <a:ext uri="{FF2B5EF4-FFF2-40B4-BE49-F238E27FC236}">
                <a16:creationId xmlns:a16="http://schemas.microsoft.com/office/drawing/2014/main" id="{258CBED1-85A1-3248-B6FE-A64D8E093E02}"/>
              </a:ext>
            </a:extLst>
          </p:cNvPr>
          <p:cNvSpPr>
            <a:spLocks noGrp="1"/>
          </p:cNvSpPr>
          <p:nvPr>
            <p:ph type="body" sz="quarter" idx="4294967295"/>
          </p:nvPr>
        </p:nvSpPr>
        <p:spPr>
          <a:xfrm>
            <a:off x="4708917" y="2586132"/>
            <a:ext cx="5367338" cy="1221910"/>
          </a:xfrm>
        </p:spPr>
        <p:txBody>
          <a:bodyPr vert="horz" lIns="91440" tIns="45720" rIns="91440" bIns="45720" rtlCol="0" anchor="t">
            <a:noAutofit/>
          </a:bodyPr>
          <a:lstStyle/>
          <a:p>
            <a:pPr>
              <a:buBlip>
                <a:blip r:embed="rId3"/>
              </a:buBlip>
            </a:pPr>
            <a:r>
              <a:rPr lang="en-US" sz="2000" dirty="0">
                <a:latin typeface="Public Sans Light"/>
              </a:rPr>
              <a:t> Fully online coursework</a:t>
            </a:r>
          </a:p>
          <a:p>
            <a:pPr>
              <a:buBlip>
                <a:blip r:embed="rId3"/>
              </a:buBlip>
            </a:pPr>
            <a:r>
              <a:rPr lang="en-US" sz="2000" dirty="0">
                <a:latin typeface="Public Sans Light"/>
              </a:rPr>
              <a:t> Consistent course structure</a:t>
            </a:r>
            <a:endParaRPr lang="en-US" sz="1800" dirty="0">
              <a:latin typeface="Public Sans Light"/>
            </a:endParaRPr>
          </a:p>
          <a:p>
            <a:pPr>
              <a:buBlip>
                <a:blip r:embed="rId3"/>
              </a:buBlip>
            </a:pPr>
            <a:r>
              <a:rPr lang="en-US" sz="2000" dirty="0"/>
              <a:t> A wealth of digital student resources</a:t>
            </a:r>
          </a:p>
        </p:txBody>
      </p:sp>
    </p:spTree>
    <p:extLst>
      <p:ext uri="{BB962C8B-B14F-4D97-AF65-F5344CB8AC3E}">
        <p14:creationId xmlns:p14="http://schemas.microsoft.com/office/powerpoint/2010/main" val="174341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8139F69-F6DF-D51C-70AD-A53DC559586A}"/>
              </a:ext>
            </a:extLst>
          </p:cNvPr>
          <p:cNvSpPr>
            <a:spLocks noGrp="1"/>
          </p:cNvSpPr>
          <p:nvPr>
            <p:ph type="body" sz="quarter" idx="4294967295"/>
          </p:nvPr>
        </p:nvSpPr>
        <p:spPr>
          <a:xfrm>
            <a:off x="926306" y="1807702"/>
            <a:ext cx="8527699" cy="1158875"/>
          </a:xfrm>
        </p:spPr>
        <p:txBody>
          <a:bodyPr vert="horz" lIns="91440" tIns="45720" rIns="91440" bIns="45720" rtlCol="0" anchor="t">
            <a:normAutofit/>
          </a:bodyPr>
          <a:lstStyle/>
          <a:p>
            <a:pPr marL="0" indent="0">
              <a:lnSpc>
                <a:spcPct val="120000"/>
              </a:lnSpc>
              <a:buNone/>
            </a:pPr>
            <a:r>
              <a:rPr lang="en-US" dirty="0">
                <a:solidFill>
                  <a:schemeClr val="bg1"/>
                </a:solidFill>
                <a:latin typeface="Public Sans Medium"/>
              </a:rPr>
              <a:t>While other institutions are raising tuition, we've kept our tuition steady. Our low costs are a demonstration of our commitment to being a solution to the student debt crisis, not a contributor.</a:t>
            </a:r>
            <a:endParaRPr lang="en-US" dirty="0">
              <a:solidFill>
                <a:schemeClr val="bg1"/>
              </a:solidFill>
            </a:endParaRPr>
          </a:p>
        </p:txBody>
      </p:sp>
      <p:sp>
        <p:nvSpPr>
          <p:cNvPr id="6" name="Text Placeholder 1">
            <a:extLst>
              <a:ext uri="{FF2B5EF4-FFF2-40B4-BE49-F238E27FC236}">
                <a16:creationId xmlns:a16="http://schemas.microsoft.com/office/drawing/2014/main" id="{8E7BF60C-2AE1-A774-E31F-70EEAF419BBF}"/>
              </a:ext>
            </a:extLst>
          </p:cNvPr>
          <p:cNvSpPr txBox="1">
            <a:spLocks/>
          </p:cNvSpPr>
          <p:nvPr/>
        </p:nvSpPr>
        <p:spPr>
          <a:xfrm>
            <a:off x="1174096" y="3564145"/>
            <a:ext cx="2969187" cy="38396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05213B"/>
                </a:solidFill>
                <a:latin typeface="Public Sans Medium"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latin typeface="Public Sans Medium"/>
              </a:rPr>
              <a:t>Bachelor’s-completion under</a:t>
            </a:r>
          </a:p>
        </p:txBody>
      </p:sp>
      <p:sp>
        <p:nvSpPr>
          <p:cNvPr id="8" name="Text Placeholder 1">
            <a:extLst>
              <a:ext uri="{FF2B5EF4-FFF2-40B4-BE49-F238E27FC236}">
                <a16:creationId xmlns:a16="http://schemas.microsoft.com/office/drawing/2014/main" id="{F50BA390-06B4-402F-8E5F-95471D3AD003}"/>
              </a:ext>
            </a:extLst>
          </p:cNvPr>
          <p:cNvSpPr txBox="1">
            <a:spLocks/>
          </p:cNvSpPr>
          <p:nvPr/>
        </p:nvSpPr>
        <p:spPr>
          <a:xfrm>
            <a:off x="4492980" y="3564145"/>
            <a:ext cx="2755533" cy="32854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05213B"/>
                </a:solidFill>
                <a:latin typeface="Public Sans Medium"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latin typeface="Public Sans Medium"/>
              </a:rPr>
              <a:t>Master’s under*</a:t>
            </a:r>
            <a:endParaRPr lang="en-US" sz="1600" dirty="0"/>
          </a:p>
        </p:txBody>
      </p:sp>
      <p:sp>
        <p:nvSpPr>
          <p:cNvPr id="9" name="Text Placeholder 1">
            <a:extLst>
              <a:ext uri="{FF2B5EF4-FFF2-40B4-BE49-F238E27FC236}">
                <a16:creationId xmlns:a16="http://schemas.microsoft.com/office/drawing/2014/main" id="{E42B273D-DF86-F1E5-60C3-567623923AB8}"/>
              </a:ext>
            </a:extLst>
          </p:cNvPr>
          <p:cNvSpPr txBox="1">
            <a:spLocks/>
          </p:cNvSpPr>
          <p:nvPr/>
        </p:nvSpPr>
        <p:spPr>
          <a:xfrm>
            <a:off x="7652474" y="3564145"/>
            <a:ext cx="2969187" cy="32854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05213B"/>
                </a:solidFill>
                <a:latin typeface="Public Sans Medium"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Doctorate under</a:t>
            </a:r>
          </a:p>
        </p:txBody>
      </p:sp>
      <p:sp>
        <p:nvSpPr>
          <p:cNvPr id="10" name="Text Placeholder 4">
            <a:extLst>
              <a:ext uri="{FF2B5EF4-FFF2-40B4-BE49-F238E27FC236}">
                <a16:creationId xmlns:a16="http://schemas.microsoft.com/office/drawing/2014/main" id="{8C5A7356-94B2-F27B-02B4-741E74ACDE7F}"/>
              </a:ext>
            </a:extLst>
          </p:cNvPr>
          <p:cNvSpPr txBox="1">
            <a:spLocks/>
          </p:cNvSpPr>
          <p:nvPr/>
        </p:nvSpPr>
        <p:spPr>
          <a:xfrm>
            <a:off x="1195476" y="3943666"/>
            <a:ext cx="3378987" cy="816164"/>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4800" b="0" i="0" kern="1200">
                <a:solidFill>
                  <a:srgbClr val="B70404"/>
                </a:solidFill>
                <a:latin typeface="Blacker Display Med" panose="0200050308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000" baseline="30000" dirty="0">
                <a:solidFill>
                  <a:srgbClr val="C00000"/>
                </a:solidFill>
                <a:latin typeface="Blacker Display Med"/>
              </a:rPr>
              <a:t>$</a:t>
            </a:r>
            <a:r>
              <a:rPr lang="en-US" sz="6000" dirty="0">
                <a:solidFill>
                  <a:srgbClr val="C00000"/>
                </a:solidFill>
                <a:latin typeface="Blacker Display Med"/>
              </a:rPr>
              <a:t>9,510</a:t>
            </a:r>
            <a:endParaRPr lang="en-US" sz="6000" dirty="0">
              <a:solidFill>
                <a:srgbClr val="C00000"/>
              </a:solidFill>
            </a:endParaRPr>
          </a:p>
        </p:txBody>
      </p:sp>
      <p:sp>
        <p:nvSpPr>
          <p:cNvPr id="11" name="Text Placeholder 4">
            <a:extLst>
              <a:ext uri="{FF2B5EF4-FFF2-40B4-BE49-F238E27FC236}">
                <a16:creationId xmlns:a16="http://schemas.microsoft.com/office/drawing/2014/main" id="{4FF6C8DE-EB9E-0238-E45E-7E072D554507}"/>
              </a:ext>
            </a:extLst>
          </p:cNvPr>
          <p:cNvSpPr txBox="1">
            <a:spLocks/>
          </p:cNvSpPr>
          <p:nvPr/>
        </p:nvSpPr>
        <p:spPr>
          <a:xfrm>
            <a:off x="4520112" y="3948113"/>
            <a:ext cx="2755533" cy="81616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4800" b="0" i="0" kern="1200">
                <a:solidFill>
                  <a:srgbClr val="B70404"/>
                </a:solidFill>
                <a:latin typeface="Blacker Display Med" panose="0200050308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000" baseline="30000" dirty="0">
                <a:solidFill>
                  <a:srgbClr val="C00000"/>
                </a:solidFill>
              </a:rPr>
              <a:t>$</a:t>
            </a:r>
            <a:r>
              <a:rPr lang="en-US" sz="6000" dirty="0">
                <a:solidFill>
                  <a:srgbClr val="C00000"/>
                </a:solidFill>
              </a:rPr>
              <a:t>9,500</a:t>
            </a:r>
          </a:p>
        </p:txBody>
      </p:sp>
      <p:sp>
        <p:nvSpPr>
          <p:cNvPr id="12" name="Text Placeholder 4">
            <a:extLst>
              <a:ext uri="{FF2B5EF4-FFF2-40B4-BE49-F238E27FC236}">
                <a16:creationId xmlns:a16="http://schemas.microsoft.com/office/drawing/2014/main" id="{F30A1E00-B286-A8B1-4FC4-BEDE0AC6BFF3}"/>
              </a:ext>
            </a:extLst>
          </p:cNvPr>
          <p:cNvSpPr txBox="1">
            <a:spLocks/>
          </p:cNvSpPr>
          <p:nvPr/>
        </p:nvSpPr>
        <p:spPr>
          <a:xfrm>
            <a:off x="7652474" y="3948113"/>
            <a:ext cx="3448259" cy="81616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4800" b="0" i="0" kern="1200">
                <a:solidFill>
                  <a:srgbClr val="B70404"/>
                </a:solidFill>
                <a:latin typeface="Blacker Display Med" panose="0200050308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000" baseline="30000" dirty="0">
                <a:solidFill>
                  <a:srgbClr val="C00000"/>
                </a:solidFill>
              </a:rPr>
              <a:t>$</a:t>
            </a:r>
            <a:r>
              <a:rPr lang="en-US" sz="6000" dirty="0">
                <a:solidFill>
                  <a:srgbClr val="C00000"/>
                </a:solidFill>
              </a:rPr>
              <a:t>24,000</a:t>
            </a:r>
          </a:p>
        </p:txBody>
      </p:sp>
      <p:sp>
        <p:nvSpPr>
          <p:cNvPr id="3" name="Text Placeholder 1">
            <a:extLst>
              <a:ext uri="{FF2B5EF4-FFF2-40B4-BE49-F238E27FC236}">
                <a16:creationId xmlns:a16="http://schemas.microsoft.com/office/drawing/2014/main" id="{71F02A65-16E4-2DB1-F27D-68F2A62AF115}"/>
              </a:ext>
            </a:extLst>
          </p:cNvPr>
          <p:cNvSpPr txBox="1">
            <a:spLocks/>
          </p:cNvSpPr>
          <p:nvPr/>
        </p:nvSpPr>
        <p:spPr>
          <a:xfrm>
            <a:off x="833438" y="1016845"/>
            <a:ext cx="8445033" cy="83820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4800" b="0" i="0" kern="1200">
                <a:solidFill>
                  <a:srgbClr val="B70404"/>
                </a:solidFill>
                <a:latin typeface="Blacker Display Med" panose="0200050308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solidFill>
                  <a:srgbClr val="EFAC21"/>
                </a:solidFill>
                <a:latin typeface="Blacker Display Med" panose="02000503080000020003" pitchFamily="50" charset="0"/>
              </a:rPr>
              <a:t>Quality education you can afford</a:t>
            </a:r>
          </a:p>
        </p:txBody>
      </p:sp>
      <p:sp>
        <p:nvSpPr>
          <p:cNvPr id="2" name="TextBox 1">
            <a:extLst>
              <a:ext uri="{FF2B5EF4-FFF2-40B4-BE49-F238E27FC236}">
                <a16:creationId xmlns:a16="http://schemas.microsoft.com/office/drawing/2014/main" id="{6B36818C-8F57-F3F2-9CED-79B7B89C91A2}"/>
              </a:ext>
            </a:extLst>
          </p:cNvPr>
          <p:cNvSpPr txBox="1"/>
          <p:nvPr/>
        </p:nvSpPr>
        <p:spPr>
          <a:xfrm>
            <a:off x="295835" y="6211669"/>
            <a:ext cx="6096000" cy="246221"/>
          </a:xfrm>
          <a:prstGeom prst="rect">
            <a:avLst/>
          </a:prstGeom>
          <a:noFill/>
        </p:spPr>
        <p:txBody>
          <a:bodyPr wrap="square">
            <a:spAutoFit/>
          </a:bodyPr>
          <a:lstStyle/>
          <a:p>
            <a:r>
              <a:rPr lang="en-US" sz="1000" dirty="0">
                <a:solidFill>
                  <a:schemeClr val="bg1"/>
                </a:solidFill>
              </a:rPr>
              <a:t>*Exceptions apply.</a:t>
            </a:r>
          </a:p>
        </p:txBody>
      </p:sp>
    </p:spTree>
    <p:extLst>
      <p:ext uri="{BB962C8B-B14F-4D97-AF65-F5344CB8AC3E}">
        <p14:creationId xmlns:p14="http://schemas.microsoft.com/office/powerpoint/2010/main" val="714424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683F88-1CB7-238F-088C-6F01F0BEEB1D}"/>
              </a:ext>
            </a:extLst>
          </p:cNvPr>
          <p:cNvSpPr txBox="1"/>
          <p:nvPr/>
        </p:nvSpPr>
        <p:spPr>
          <a:xfrm>
            <a:off x="1293331" y="3588152"/>
            <a:ext cx="227427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t>Cover your entire program in one payment</a:t>
            </a:r>
          </a:p>
        </p:txBody>
      </p:sp>
      <p:sp>
        <p:nvSpPr>
          <p:cNvPr id="8" name="TextBox 7">
            <a:extLst>
              <a:ext uri="{FF2B5EF4-FFF2-40B4-BE49-F238E27FC236}">
                <a16:creationId xmlns:a16="http://schemas.microsoft.com/office/drawing/2014/main" id="{41BA7615-B8DC-6144-A5A1-6095430A660C}"/>
              </a:ext>
            </a:extLst>
          </p:cNvPr>
          <p:cNvSpPr txBox="1"/>
          <p:nvPr/>
        </p:nvSpPr>
        <p:spPr>
          <a:xfrm>
            <a:off x="4281232" y="3552982"/>
            <a:ext cx="227427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t>Pay one course at a time</a:t>
            </a:r>
          </a:p>
        </p:txBody>
      </p:sp>
      <p:sp>
        <p:nvSpPr>
          <p:cNvPr id="10" name="TextBox 9">
            <a:extLst>
              <a:ext uri="{FF2B5EF4-FFF2-40B4-BE49-F238E27FC236}">
                <a16:creationId xmlns:a16="http://schemas.microsoft.com/office/drawing/2014/main" id="{12F53605-AD92-F0D7-4C05-7695C3E89F5F}"/>
              </a:ext>
            </a:extLst>
          </p:cNvPr>
          <p:cNvSpPr txBox="1"/>
          <p:nvPr/>
        </p:nvSpPr>
        <p:spPr>
          <a:xfrm>
            <a:off x="7180171" y="3529535"/>
            <a:ext cx="257146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t>Options include monthly payments and other loans</a:t>
            </a:r>
            <a:endParaRPr lang="en-US" dirty="0"/>
          </a:p>
        </p:txBody>
      </p:sp>
      <p:sp>
        <p:nvSpPr>
          <p:cNvPr id="11" name="Text Placeholder 1">
            <a:extLst>
              <a:ext uri="{FF2B5EF4-FFF2-40B4-BE49-F238E27FC236}">
                <a16:creationId xmlns:a16="http://schemas.microsoft.com/office/drawing/2014/main" id="{D83D78F2-6F2A-C2C8-E3DF-FFB0BDA19FD7}"/>
              </a:ext>
            </a:extLst>
          </p:cNvPr>
          <p:cNvSpPr txBox="1">
            <a:spLocks/>
          </p:cNvSpPr>
          <p:nvPr/>
        </p:nvSpPr>
        <p:spPr>
          <a:xfrm>
            <a:off x="833438" y="1016845"/>
            <a:ext cx="8875338" cy="83820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4800" b="0" i="0" kern="1200">
                <a:solidFill>
                  <a:srgbClr val="B70404"/>
                </a:solidFill>
                <a:latin typeface="Blacker Display Med" panose="0200050308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solidFill>
                  <a:srgbClr val="EFAC21"/>
                </a:solidFill>
                <a:latin typeface="Blacker Display Med" panose="02000503080000020003" pitchFamily="50" charset="0"/>
              </a:rPr>
              <a:t>Options to fit your budget</a:t>
            </a:r>
            <a:endParaRPr lang="en-US" sz="4000" dirty="0">
              <a:latin typeface="Blacker Display Med" panose="02000503080000020003" pitchFamily="50" charset="0"/>
            </a:endParaRPr>
          </a:p>
        </p:txBody>
      </p:sp>
      <p:sp>
        <p:nvSpPr>
          <p:cNvPr id="13" name="Text Placeholder 3">
            <a:extLst>
              <a:ext uri="{FF2B5EF4-FFF2-40B4-BE49-F238E27FC236}">
                <a16:creationId xmlns:a16="http://schemas.microsoft.com/office/drawing/2014/main" id="{5476EE97-C743-5E01-E135-EF09D8DB8CEA}"/>
              </a:ext>
            </a:extLst>
          </p:cNvPr>
          <p:cNvSpPr txBox="1">
            <a:spLocks/>
          </p:cNvSpPr>
          <p:nvPr/>
        </p:nvSpPr>
        <p:spPr>
          <a:xfrm>
            <a:off x="1205565" y="2597302"/>
            <a:ext cx="2449809" cy="561975"/>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800"/>
              </a:spcAft>
              <a:buFont typeface="Arial" panose="020B0604020202020204" pitchFamily="34" charset="0"/>
              <a:buNone/>
              <a:defRPr/>
            </a:pPr>
            <a:r>
              <a:rPr lang="en-US" sz="2400" kern="0" dirty="0">
                <a:solidFill>
                  <a:srgbClr val="C00000"/>
                </a:solidFill>
                <a:latin typeface="Public Sans Medium"/>
                <a:cs typeface="Arial"/>
              </a:rPr>
              <a:t>Pay out of pocket</a:t>
            </a:r>
            <a:endParaRPr lang="en-US" dirty="0">
              <a:solidFill>
                <a:srgbClr val="C00000"/>
              </a:solidFill>
            </a:endParaRPr>
          </a:p>
        </p:txBody>
      </p:sp>
      <p:sp>
        <p:nvSpPr>
          <p:cNvPr id="14" name="Text Placeholder 3">
            <a:extLst>
              <a:ext uri="{FF2B5EF4-FFF2-40B4-BE49-F238E27FC236}">
                <a16:creationId xmlns:a16="http://schemas.microsoft.com/office/drawing/2014/main" id="{CE48C198-E029-9EAE-45E1-97EC071FB5A6}"/>
              </a:ext>
            </a:extLst>
          </p:cNvPr>
          <p:cNvSpPr txBox="1">
            <a:spLocks/>
          </p:cNvSpPr>
          <p:nvPr/>
        </p:nvSpPr>
        <p:spPr>
          <a:xfrm>
            <a:off x="4631203" y="2597302"/>
            <a:ext cx="1574334" cy="561975"/>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800"/>
              </a:spcAft>
              <a:buFont typeface="Arial" panose="020B0604020202020204" pitchFamily="34" charset="0"/>
              <a:buNone/>
              <a:defRPr/>
            </a:pPr>
            <a:r>
              <a:rPr lang="en-US" sz="2400" kern="0" dirty="0">
                <a:solidFill>
                  <a:srgbClr val="C00000"/>
                </a:solidFill>
                <a:latin typeface="Public Sans Medium"/>
                <a:cs typeface="Arial"/>
              </a:rPr>
              <a:t>Pay as you go</a:t>
            </a:r>
            <a:endParaRPr lang="en-US" dirty="0">
              <a:solidFill>
                <a:srgbClr val="C00000"/>
              </a:solidFill>
            </a:endParaRPr>
          </a:p>
        </p:txBody>
      </p:sp>
      <p:sp>
        <p:nvSpPr>
          <p:cNvPr id="15" name="Text Placeholder 3">
            <a:extLst>
              <a:ext uri="{FF2B5EF4-FFF2-40B4-BE49-F238E27FC236}">
                <a16:creationId xmlns:a16="http://schemas.microsoft.com/office/drawing/2014/main" id="{D771CCE3-DDFC-49B4-25F7-78BB30E2DB46}"/>
              </a:ext>
            </a:extLst>
          </p:cNvPr>
          <p:cNvSpPr txBox="1">
            <a:spLocks/>
          </p:cNvSpPr>
          <p:nvPr/>
        </p:nvSpPr>
        <p:spPr>
          <a:xfrm>
            <a:off x="7065154" y="2597302"/>
            <a:ext cx="2801502" cy="561975"/>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800"/>
              </a:spcAft>
              <a:buFont typeface="Arial" panose="020B0604020202020204" pitchFamily="34" charset="0"/>
              <a:buNone/>
              <a:defRPr/>
            </a:pPr>
            <a:r>
              <a:rPr lang="en-US" sz="2400" kern="0" dirty="0">
                <a:solidFill>
                  <a:srgbClr val="C00000"/>
                </a:solidFill>
                <a:latin typeface="Public Sans Medium"/>
                <a:cs typeface="Arial"/>
              </a:rPr>
              <a:t>Third-party financial support</a:t>
            </a:r>
            <a:endParaRPr lang="en-US" dirty="0">
              <a:solidFill>
                <a:srgbClr val="C00000"/>
              </a:solidFill>
            </a:endParaRPr>
          </a:p>
        </p:txBody>
      </p:sp>
      <p:cxnSp>
        <p:nvCxnSpPr>
          <p:cNvPr id="17" name="Straight Connector 16">
            <a:extLst>
              <a:ext uri="{FF2B5EF4-FFF2-40B4-BE49-F238E27FC236}">
                <a16:creationId xmlns:a16="http://schemas.microsoft.com/office/drawing/2014/main" id="{B619BAB1-0AF1-3598-3CD2-3C62B17E858E}"/>
              </a:ext>
            </a:extLst>
          </p:cNvPr>
          <p:cNvCxnSpPr>
            <a:cxnSpLocks/>
          </p:cNvCxnSpPr>
          <p:nvPr/>
        </p:nvCxnSpPr>
        <p:spPr>
          <a:xfrm>
            <a:off x="3969838" y="2458344"/>
            <a:ext cx="0" cy="1895583"/>
          </a:xfrm>
          <a:prstGeom prst="line">
            <a:avLst/>
          </a:prstGeom>
          <a:ln w="25400" cap="rnd">
            <a:solidFill>
              <a:schemeClr val="accent3"/>
            </a:solidFill>
            <a:prstDash val="sysDot"/>
          </a:ln>
        </p:spPr>
        <p:style>
          <a:lnRef idx="2">
            <a:schemeClr val="accent4"/>
          </a:lnRef>
          <a:fillRef idx="0">
            <a:schemeClr val="accent4"/>
          </a:fillRef>
          <a:effectRef idx="1">
            <a:schemeClr val="accent4"/>
          </a:effectRef>
          <a:fontRef idx="minor">
            <a:schemeClr val="tx1"/>
          </a:fontRef>
        </p:style>
      </p:cxnSp>
      <p:cxnSp>
        <p:nvCxnSpPr>
          <p:cNvPr id="22" name="Straight Connector 21">
            <a:extLst>
              <a:ext uri="{FF2B5EF4-FFF2-40B4-BE49-F238E27FC236}">
                <a16:creationId xmlns:a16="http://schemas.microsoft.com/office/drawing/2014/main" id="{A373BEDD-C8A9-2B54-7AB6-CA64FF3CC521}"/>
              </a:ext>
            </a:extLst>
          </p:cNvPr>
          <p:cNvCxnSpPr>
            <a:cxnSpLocks/>
          </p:cNvCxnSpPr>
          <p:nvPr/>
        </p:nvCxnSpPr>
        <p:spPr>
          <a:xfrm>
            <a:off x="6858155" y="2458344"/>
            <a:ext cx="0" cy="1895583"/>
          </a:xfrm>
          <a:prstGeom prst="line">
            <a:avLst/>
          </a:prstGeom>
          <a:ln w="25400" cap="rnd">
            <a:solidFill>
              <a:schemeClr val="accent3"/>
            </a:solidFill>
            <a:prstDash val="sysDot"/>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891824705"/>
      </p:ext>
    </p:extLst>
  </p:cSld>
  <p:clrMapOvr>
    <a:masterClrMapping/>
  </p:clrMapOvr>
</p:sld>
</file>

<file path=ppt/theme/theme1.xml><?xml version="1.0" encoding="utf-8"?>
<a:theme xmlns:a="http://schemas.openxmlformats.org/drawingml/2006/main" name="Office Theme">
  <a:themeElements>
    <a:clrScheme name="ACE">
      <a:dk1>
        <a:srgbClr val="05203B"/>
      </a:dk1>
      <a:lt1>
        <a:srgbClr val="FFFFFF"/>
      </a:lt1>
      <a:dk2>
        <a:srgbClr val="596671"/>
      </a:dk2>
      <a:lt2>
        <a:srgbClr val="9EB2BD"/>
      </a:lt2>
      <a:accent1>
        <a:srgbClr val="B60404"/>
      </a:accent1>
      <a:accent2>
        <a:srgbClr val="ED7D31"/>
      </a:accent2>
      <a:accent3>
        <a:srgbClr val="A5A5A5"/>
      </a:accent3>
      <a:accent4>
        <a:srgbClr val="FFC000"/>
      </a:accent4>
      <a:accent5>
        <a:srgbClr val="5B9BD5"/>
      </a:accent5>
      <a:accent6>
        <a:srgbClr val="144182"/>
      </a:accent6>
      <a:hlink>
        <a:srgbClr val="B60404"/>
      </a:hlink>
      <a:folHlink>
        <a:srgbClr val="D36868"/>
      </a:folHlink>
    </a:clrScheme>
    <a:fontScheme name="Brand">
      <a:majorFont>
        <a:latin typeface="Blacker Display Medium"/>
        <a:ea typeface=""/>
        <a:cs typeface=""/>
      </a:majorFont>
      <a:minorFont>
        <a:latin typeface="Public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E78CD55-0B9B-4D78-B4AB-B5EB71445A8B}" vid="{51AA6837-4E31-475A-8E12-0A6BB6ED4B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42CC3FD70E444180C7B2EDCD583A75" ma:contentTypeVersion="15" ma:contentTypeDescription="Create a new document." ma:contentTypeScope="" ma:versionID="0c6d4567d81b8fc69adbb19449499e14">
  <xsd:schema xmlns:xsd="http://www.w3.org/2001/XMLSchema" xmlns:xs="http://www.w3.org/2001/XMLSchema" xmlns:p="http://schemas.microsoft.com/office/2006/metadata/properties" xmlns:ns3="b2eea7d3-29a4-495f-9410-13b80093c825" xmlns:ns4="88460beb-a1cc-4741-8c86-09fbbe81a802" targetNamespace="http://schemas.microsoft.com/office/2006/metadata/properties" ma:root="true" ma:fieldsID="0499f144e0058be5ef90cc5bc284bc77" ns3:_="" ns4:_="">
    <xsd:import namespace="b2eea7d3-29a4-495f-9410-13b80093c825"/>
    <xsd:import namespace="88460beb-a1cc-4741-8c86-09fbbe81a80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LengthInSeconds" minOccurs="0"/>
                <xsd:element ref="ns3:MediaServiceGenerationTime" minOccurs="0"/>
                <xsd:element ref="ns3:MediaServiceEventHashCode" minOccurs="0"/>
                <xsd:element ref="ns3:MediaServiceOCR" minOccurs="0"/>
                <xsd:element ref="ns3:MediaServiceLocatio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eea7d3-29a4-495f-9410-13b80093c8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460beb-a1cc-4741-8c86-09fbbe81a80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b2eea7d3-29a4-495f-9410-13b80093c825" xsi:nil="true"/>
  </documentManagement>
</p:properties>
</file>

<file path=customXml/itemProps1.xml><?xml version="1.0" encoding="utf-8"?>
<ds:datastoreItem xmlns:ds="http://schemas.openxmlformats.org/officeDocument/2006/customXml" ds:itemID="{2161423E-53B1-4255-B9E3-DBE7AEBD5D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eea7d3-29a4-495f-9410-13b80093c825"/>
    <ds:schemaRef ds:uri="88460beb-a1cc-4741-8c86-09fbbe81a8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A1FA23-7148-46F6-BB3C-25C108271A30}">
  <ds:schemaRefs>
    <ds:schemaRef ds:uri="http://schemas.microsoft.com/sharepoint/v3/contenttype/forms"/>
  </ds:schemaRefs>
</ds:datastoreItem>
</file>

<file path=customXml/itemProps3.xml><?xml version="1.0" encoding="utf-8"?>
<ds:datastoreItem xmlns:ds="http://schemas.openxmlformats.org/officeDocument/2006/customXml" ds:itemID="{4318C12F-7D2E-420E-9216-739DBCE2B8C7}">
  <ds:schemaRefs>
    <ds:schemaRef ds:uri="http://purl.org/dc/terms/"/>
    <ds:schemaRef ds:uri="http://purl.org/dc/elements/1.1/"/>
    <ds:schemaRef ds:uri="http://schemas.openxmlformats.org/package/2006/metadata/core-properties"/>
    <ds:schemaRef ds:uri="http://schemas.microsoft.com/office/infopath/2007/PartnerControls"/>
    <ds:schemaRef ds:uri="88460beb-a1cc-4741-8c86-09fbbe81a802"/>
    <ds:schemaRef ds:uri="http://schemas.microsoft.com/office/2006/documentManagement/types"/>
    <ds:schemaRef ds:uri="b2eea7d3-29a4-495f-9410-13b80093c825"/>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Facet</Template>
  <TotalTime>404</TotalTime>
  <Words>4758</Words>
  <Application>Microsoft Office PowerPoint</Application>
  <PresentationFormat>Widescreen</PresentationFormat>
  <Paragraphs>378</Paragraphs>
  <Slides>24</Slides>
  <Notes>23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Arial</vt:lpstr>
      <vt:lpstr>Blacker Display</vt:lpstr>
      <vt:lpstr>Blacker Display Med</vt:lpstr>
      <vt:lpstr>Blacker Display Medium</vt:lpstr>
      <vt:lpstr>Blacker Pro Display Medium</vt:lpstr>
      <vt:lpstr>Calibri</vt:lpstr>
      <vt:lpstr>Public Sans</vt:lpstr>
      <vt:lpstr>Public Sans Light</vt:lpstr>
      <vt:lpstr>Public Sans Medium</vt:lpstr>
      <vt:lpstr>Public Sans Regular</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FAQ’s</vt:lpstr>
      <vt:lpstr>FAQ’s continued</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Winkel</dc:creator>
  <cp:lastModifiedBy>Marianne Schmeling</cp:lastModifiedBy>
  <cp:revision>6</cp:revision>
  <dcterms:created xsi:type="dcterms:W3CDTF">2020-03-26T18:41:03Z</dcterms:created>
  <dcterms:modified xsi:type="dcterms:W3CDTF">2023-03-01T00:38:48Z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0x010100C842CC3FD70E444180C7B2EDCD583A75</vt:lpwstr>
  </property>
  <property fmtid="{D5CDD505-2E9C-101B-9397-08002B2CF9AE}" pid="3" name="TaxKeyword">
    <vt:lpwstr/>
  </property>
  <property fmtid="{D5CDD505-2E9C-101B-9397-08002B2CF9AE}" pid="4" name="MediaServiceImageTags">
    <vt:lpwstr/>
  </property>
</Properties>
</file>